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37"/>
  </p:notesMasterIdLst>
  <p:sldIdLst>
    <p:sldId id="258" r:id="rId2"/>
    <p:sldId id="260" r:id="rId3"/>
    <p:sldId id="271" r:id="rId4"/>
    <p:sldId id="303" r:id="rId5"/>
    <p:sldId id="275" r:id="rId6"/>
    <p:sldId id="276" r:id="rId7"/>
    <p:sldId id="256" r:id="rId8"/>
    <p:sldId id="282" r:id="rId9"/>
    <p:sldId id="279" r:id="rId10"/>
    <p:sldId id="288" r:id="rId11"/>
    <p:sldId id="281" r:id="rId12"/>
    <p:sldId id="280" r:id="rId13"/>
    <p:sldId id="289" r:id="rId14"/>
    <p:sldId id="283" r:id="rId15"/>
    <p:sldId id="284" r:id="rId16"/>
    <p:sldId id="285" r:id="rId17"/>
    <p:sldId id="286" r:id="rId18"/>
    <p:sldId id="290" r:id="rId19"/>
    <p:sldId id="287" r:id="rId20"/>
    <p:sldId id="307" r:id="rId21"/>
    <p:sldId id="308" r:id="rId22"/>
    <p:sldId id="293" r:id="rId23"/>
    <p:sldId id="292" r:id="rId24"/>
    <p:sldId id="304" r:id="rId25"/>
    <p:sldId id="305" r:id="rId26"/>
    <p:sldId id="294" r:id="rId27"/>
    <p:sldId id="298" r:id="rId28"/>
    <p:sldId id="295" r:id="rId29"/>
    <p:sldId id="297" r:id="rId30"/>
    <p:sldId id="296" r:id="rId31"/>
    <p:sldId id="299" r:id="rId32"/>
    <p:sldId id="300" r:id="rId33"/>
    <p:sldId id="309" r:id="rId34"/>
    <p:sldId id="301" r:id="rId35"/>
    <p:sldId id="30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D5566-8938-4645-BCF2-9E7D06DC6F18}"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9E87C-6930-4DED-981B-C2151A21429E}" type="slidenum">
              <a:rPr lang="en-US" smtClean="0"/>
              <a:t>‹#›</a:t>
            </a:fld>
            <a:endParaRPr lang="en-US"/>
          </a:p>
        </p:txBody>
      </p:sp>
    </p:spTree>
    <p:extLst>
      <p:ext uri="{BB962C8B-B14F-4D97-AF65-F5344CB8AC3E}">
        <p14:creationId xmlns:p14="http://schemas.microsoft.com/office/powerpoint/2010/main" val="339988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0994-DFE2-4A2F-8E19-DF97C3A4EE52}" type="datetime1">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1196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F4990-95E0-4792-8938-47018435EF08}" type="datetime1">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5684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462A10-9A99-44D6-9C68-D788595ACF7F}" type="datetime1">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82017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0A80F-C19C-4C29-B585-A71A7D692098}" type="datetime1">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0995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4965BC-ADCD-4775-9B22-E34E8803E206}" type="datetime1">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135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784E27-740C-428D-8A95-697CB8D1142F}" type="datetime1">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2004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0BB9C-1128-4230-B925-037C21350CED}" type="datetime1">
              <a:rPr lang="en-US" smtClean="0"/>
              <a:t>6/23/2023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296592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E561E8-B827-4D5A-A64B-DED0C28EF659}" type="datetime1">
              <a:rPr lang="en-US" smtClean="0"/>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726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DFC9D-4CCD-4D3A-92DB-AB9BF3BEC501}" type="datetime1">
              <a:rPr lang="en-US" smtClean="0"/>
              <a:t>6/23/2023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4366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C455FF-B0AD-4CBC-9184-E8F1DB1CF5EC}" type="datetime1">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84732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065E6-A0AF-4A5A-820E-759E8443EB50}" type="datetime1">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017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E45A7-03B8-46ED-BA51-48088F781768}" type="datetime1">
              <a:rPr lang="en-US" smtClean="0"/>
              <a:t>6/23/2023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1810843418"/>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Office%20Products%20-%20Data%20Preprocessing%20and%20Analysis%20PDF.pdf" TargetMode="External"/><Relationship Id="rId1" Type="http://schemas.openxmlformats.org/officeDocument/2006/relationships/slideLayout" Target="../slideLayouts/slideLayout9.xml"/><Relationship Id="rId6" Type="http://schemas.openxmlformats.org/officeDocument/2006/relationships/hyperlink" Target="../Viz/EDA2_CD%20vinyl.twbx" TargetMode="External"/><Relationship Id="rId5" Type="http://schemas.openxmlformats.org/officeDocument/2006/relationships/image" Target="../media/image4.jpg"/><Relationship Id="rId4" Type="http://schemas.openxmlformats.org/officeDocument/2006/relationships/hyperlink" Target="../Viz/EDA.twb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5c46ff346485f87fb0.gradio.liv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5c46ff346485f87fb0.gradio.live/" TargetMode="External"/><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5c46ff346485f87fb0.gradio.live/" TargetMode="Externa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34255757e1ff66523e.gradio.liv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satisticalinferences.mystrikingly.com/" TargetMode="External"/><Relationship Id="rId2" Type="http://schemas.openxmlformats.org/officeDocument/2006/relationships/hyperlink" Target="https://bigdatadeepak.blogspot.com/2023/04/nowadays-data-is-everywhere-and-for.html" TargetMode="External"/><Relationship Id="rId1" Type="http://schemas.openxmlformats.org/officeDocument/2006/relationships/slideLayout" Target="../slideLayouts/slideLayout7.xml"/><Relationship Id="rId5" Type="http://schemas.openxmlformats.org/officeDocument/2006/relationships/hyperlink" Target="https://shivanshmachinelearning.blogspot.com/2023/04/machine-learning.html" TargetMode="External"/><Relationship Id="rId4" Type="http://schemas.openxmlformats.org/officeDocument/2006/relationships/hyperlink" Target="https://nikhileshpredictiveanalyticsblog.blogspot.com/2023/04/title-predictive-analytics-building.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46DA83C0-4AA7-80A7-0871-E9F057A1BFA2}"/>
              </a:ext>
            </a:extLst>
          </p:cNvPr>
          <p:cNvSpPr/>
          <p:nvPr/>
        </p:nvSpPr>
        <p:spPr>
          <a:xfrm>
            <a:off x="163332" y="6299200"/>
            <a:ext cx="588277" cy="4635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8357715" y="-2925072"/>
            <a:ext cx="7998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12853" y="1691819"/>
            <a:ext cx="6975975"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5781972" y="2864670"/>
            <a:ext cx="5131946" cy="1128659"/>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4DEFFBE4-8087-4C61-C893-1331785DA8DE}"/>
              </a:ext>
            </a:extLst>
          </p:cNvPr>
          <p:cNvSpPr/>
          <p:nvPr/>
        </p:nvSpPr>
        <p:spPr>
          <a:xfrm>
            <a:off x="-1146107" y="2864670"/>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4537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215F4F-78C0-D4B2-8FEB-F229F9972E13}"/>
              </a:ext>
            </a:extLst>
          </p:cNvPr>
          <p:cNvSpPr/>
          <p:nvPr/>
        </p:nvSpPr>
        <p:spPr>
          <a:xfrm>
            <a:off x="368279" y="399666"/>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Problem Solution &amp; Overview</a:t>
            </a:r>
          </a:p>
        </p:txBody>
      </p:sp>
      <p:sp>
        <p:nvSpPr>
          <p:cNvPr id="9" name="Rectangle: Diagonal Corners Snipped 8">
            <a:extLst>
              <a:ext uri="{FF2B5EF4-FFF2-40B4-BE49-F238E27FC236}">
                <a16:creationId xmlns:a16="http://schemas.microsoft.com/office/drawing/2014/main" id="{EBE7B113-5BB1-6AE5-7F7C-2BFB649673AB}"/>
              </a:ext>
            </a:extLst>
          </p:cNvPr>
          <p:cNvSpPr/>
          <p:nvPr/>
        </p:nvSpPr>
        <p:spPr>
          <a:xfrm>
            <a:off x="121098" y="1129487"/>
            <a:ext cx="11949804" cy="1768458"/>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just">
              <a:buFont typeface="Arial" panose="020B0604020202020204" pitchFamily="34" charset="0"/>
              <a:buChar char="•"/>
            </a:pPr>
            <a:r>
              <a:rPr lang="en-US" b="0" i="0" dirty="0">
                <a:effectLst/>
                <a:latin typeface="Söhne"/>
              </a:rPr>
              <a:t>We are leveraging sentiment analysis techniques to analyze product reviews and accurately forecast ratings based on customers' sentiments towards the products, thereby providing a professional approach to understanding customer feedback.</a:t>
            </a:r>
          </a:p>
          <a:p>
            <a:pPr marL="285750" indent="-285750" algn="just">
              <a:buFont typeface="Arial" panose="020B0604020202020204" pitchFamily="34" charset="0"/>
              <a:buChar char="•"/>
            </a:pPr>
            <a:r>
              <a:rPr lang="en-US" b="1" dirty="0">
                <a:solidFill>
                  <a:srgbClr val="FE9800"/>
                </a:solidFill>
                <a:latin typeface="Söhne"/>
              </a:rPr>
              <a:t>We Created a Web Application to help customers and Business Holders in Sentiment Analysis on Review’s</a:t>
            </a:r>
          </a:p>
          <a:p>
            <a:pPr marL="285750" indent="-285750" algn="just">
              <a:buFont typeface="Arial" panose="020B0604020202020204" pitchFamily="34" charset="0"/>
              <a:buChar char="•"/>
            </a:pPr>
            <a:r>
              <a:rPr lang="en-US" b="1" i="0" dirty="0">
                <a:solidFill>
                  <a:srgbClr val="FE9800"/>
                </a:solidFill>
                <a:effectLst/>
                <a:latin typeface="Söhne"/>
              </a:rPr>
              <a:t>We have created a web application that helps customers by providing them with recommended products</a:t>
            </a:r>
          </a:p>
        </p:txBody>
      </p:sp>
      <p:sp>
        <p:nvSpPr>
          <p:cNvPr id="10" name="Rectangle 9">
            <a:extLst>
              <a:ext uri="{FF2B5EF4-FFF2-40B4-BE49-F238E27FC236}">
                <a16:creationId xmlns:a16="http://schemas.microsoft.com/office/drawing/2014/main" id="{5056C8D1-072B-0F31-7CA5-ADE456558273}"/>
              </a:ext>
            </a:extLst>
          </p:cNvPr>
          <p:cNvSpPr/>
          <p:nvPr/>
        </p:nvSpPr>
        <p:spPr>
          <a:xfrm>
            <a:off x="6096000" y="3005181"/>
            <a:ext cx="5574034" cy="345315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buFont typeface="+mj-lt"/>
              <a:buAutoNum type="arabicPeriod" startAt="4"/>
            </a:pPr>
            <a:endParaRPr lang="en-US" sz="2000" b="1" i="0" dirty="0">
              <a:solidFill>
                <a:srgbClr val="FE9800"/>
              </a:solidFill>
              <a:effectLst/>
              <a:latin typeface="Söhne"/>
            </a:endParaRPr>
          </a:p>
          <a:p>
            <a:pPr algn="ctr">
              <a:buFont typeface="+mj-lt"/>
              <a:buAutoNum type="arabicPeriod" startAt="4"/>
            </a:pPr>
            <a:endParaRPr lang="en-US" sz="2000" b="1" dirty="0">
              <a:solidFill>
                <a:srgbClr val="FE9800"/>
              </a:solidFill>
              <a:latin typeface="Söhne"/>
            </a:endParaRPr>
          </a:p>
          <a:p>
            <a:pPr algn="ctr">
              <a:buFont typeface="+mj-lt"/>
              <a:buAutoNum type="arabicPeriod" startAt="4"/>
            </a:pPr>
            <a:r>
              <a:rPr lang="en-US" sz="2000" b="1" i="0" dirty="0">
                <a:solidFill>
                  <a:srgbClr val="FE9800"/>
                </a:solidFill>
                <a:effectLst/>
                <a:latin typeface="Söhne"/>
              </a:rPr>
              <a:t>Classification</a:t>
            </a:r>
          </a:p>
          <a:p>
            <a:pPr algn="ctr"/>
            <a:endParaRPr lang="en-US" sz="2000" b="1" i="0" dirty="0">
              <a:solidFill>
                <a:srgbClr val="FE9800"/>
              </a:solidFill>
              <a:effectLst/>
              <a:latin typeface="Söhne"/>
            </a:endParaRPr>
          </a:p>
          <a:p>
            <a:pPr>
              <a:buFont typeface="Arial" panose="020B0604020202020204" pitchFamily="34" charset="0"/>
              <a:buChar char="•"/>
            </a:pPr>
            <a:r>
              <a:rPr lang="en-US" b="0" i="0" dirty="0">
                <a:solidFill>
                  <a:schemeClr val="tx1"/>
                </a:solidFill>
                <a:effectLst/>
                <a:latin typeface="Söhne"/>
              </a:rPr>
              <a:t> Use supervised learning algorithms such as Logistic Regression, Naive Bayes, or Random Forest to classify reviews as positive, negative, or neutral.</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labeled data to train the model and predict from the model</a:t>
            </a:r>
          </a:p>
          <a:p>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Evaluate the model using accuracy, precision, recall, and F1-score metrics.</a:t>
            </a:r>
          </a:p>
          <a:p>
            <a:pPr algn="l"/>
            <a:endParaRPr lang="en-US" b="0" i="0" dirty="0">
              <a:solidFill>
                <a:srgbClr val="374151"/>
              </a:solidFill>
              <a:effectLst/>
              <a:latin typeface="Söhne"/>
            </a:endParaRPr>
          </a:p>
        </p:txBody>
      </p:sp>
      <p:sp>
        <p:nvSpPr>
          <p:cNvPr id="11" name="Rectangle 10">
            <a:extLst>
              <a:ext uri="{FF2B5EF4-FFF2-40B4-BE49-F238E27FC236}">
                <a16:creationId xmlns:a16="http://schemas.microsoft.com/office/drawing/2014/main" id="{047087DF-42E8-76CA-0707-B9C19C9D3FC0}"/>
              </a:ext>
            </a:extLst>
          </p:cNvPr>
          <p:cNvSpPr/>
          <p:nvPr/>
        </p:nvSpPr>
        <p:spPr>
          <a:xfrm>
            <a:off x="197913" y="3005181"/>
            <a:ext cx="5357272" cy="345315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b="1" i="0" dirty="0">
                <a:solidFill>
                  <a:srgbClr val="FE9800"/>
                </a:solidFill>
                <a:effectLst/>
                <a:latin typeface="Söhne"/>
              </a:rPr>
              <a:t>3.Time Series Analysis</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Analyze the trend of reviews over time.</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Utilize time-series analysis techniques such as SARIMA, Exponential Smoothing.</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visualization techniques to plot the trends and make predictions.</a:t>
            </a:r>
          </a:p>
          <a:p>
            <a:pPr algn="ctr"/>
            <a:endParaRPr lang="en-US" dirty="0"/>
          </a:p>
        </p:txBody>
      </p:sp>
      <p:sp>
        <p:nvSpPr>
          <p:cNvPr id="3" name="Oval 2">
            <a:extLst>
              <a:ext uri="{FF2B5EF4-FFF2-40B4-BE49-F238E27FC236}">
                <a16:creationId xmlns:a16="http://schemas.microsoft.com/office/drawing/2014/main" id="{88AE3328-5433-B313-5E6B-F70636174FAD}"/>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6</a:t>
            </a:r>
          </a:p>
        </p:txBody>
      </p:sp>
    </p:spTree>
    <p:extLst>
      <p:ext uri="{BB962C8B-B14F-4D97-AF65-F5344CB8AC3E}">
        <p14:creationId xmlns:p14="http://schemas.microsoft.com/office/powerpoint/2010/main" val="24844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7;p33">
            <a:extLst>
              <a:ext uri="{FF2B5EF4-FFF2-40B4-BE49-F238E27FC236}">
                <a16:creationId xmlns:a16="http://schemas.microsoft.com/office/drawing/2014/main" id="{0CA792FA-1288-BD54-FCCE-C084B2F38452}"/>
              </a:ext>
            </a:extLst>
          </p:cNvPr>
          <p:cNvSpPr txBox="1"/>
          <p:nvPr/>
        </p:nvSpPr>
        <p:spPr>
          <a:xfrm>
            <a:off x="2061167" y="85481"/>
            <a:ext cx="77508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200" dirty="0">
                <a:latin typeface="Fira Sans Medium"/>
                <a:ea typeface="Fira Sans Medium"/>
                <a:cs typeface="Fira Sans Medium"/>
                <a:sym typeface="Fira Sans Medium"/>
              </a:rPr>
              <a:t>Overview of Datasets </a:t>
            </a:r>
            <a:endParaRPr sz="2400" dirty="0">
              <a:latin typeface="Fira Sans Medium"/>
              <a:ea typeface="Fira Sans Medium"/>
              <a:cs typeface="Fira Sans Medium"/>
              <a:sym typeface="Fira Sans Medium"/>
            </a:endParaRPr>
          </a:p>
        </p:txBody>
      </p:sp>
      <p:graphicFrame>
        <p:nvGraphicFramePr>
          <p:cNvPr id="6" name="Google Shape;309;p33">
            <a:extLst>
              <a:ext uri="{FF2B5EF4-FFF2-40B4-BE49-F238E27FC236}">
                <a16:creationId xmlns:a16="http://schemas.microsoft.com/office/drawing/2014/main" id="{385AC70B-A24E-8BCC-4C77-49A587FD3704}"/>
              </a:ext>
            </a:extLst>
          </p:cNvPr>
          <p:cNvGraphicFramePr/>
          <p:nvPr>
            <p:extLst>
              <p:ext uri="{D42A27DB-BD31-4B8C-83A1-F6EECF244321}">
                <p14:modId xmlns:p14="http://schemas.microsoft.com/office/powerpoint/2010/main" val="1139738646"/>
              </p:ext>
            </p:extLst>
          </p:nvPr>
        </p:nvGraphicFramePr>
        <p:xfrm>
          <a:off x="190058" y="1222334"/>
          <a:ext cx="5437021" cy="3974468"/>
        </p:xfrm>
        <a:graphic>
          <a:graphicData uri="http://schemas.openxmlformats.org/drawingml/2006/table">
            <a:tbl>
              <a:tblPr>
                <a:noFill/>
              </a:tblPr>
              <a:tblGrid>
                <a:gridCol w="1921416">
                  <a:extLst>
                    <a:ext uri="{9D8B030D-6E8A-4147-A177-3AD203B41FA5}">
                      <a16:colId xmlns:a16="http://schemas.microsoft.com/office/drawing/2014/main" val="20000"/>
                    </a:ext>
                  </a:extLst>
                </a:gridCol>
                <a:gridCol w="3515605">
                  <a:extLst>
                    <a:ext uri="{9D8B030D-6E8A-4147-A177-3AD203B41FA5}">
                      <a16:colId xmlns:a16="http://schemas.microsoft.com/office/drawing/2014/main" val="20001"/>
                    </a:ext>
                  </a:extLst>
                </a:gridCol>
              </a:tblGrid>
              <a:tr h="478232">
                <a:tc>
                  <a:txBody>
                    <a:bodyPr/>
                    <a:lstStyle/>
                    <a:p>
                      <a:pPr marL="0" lvl="0" indent="0" algn="ctr" rtl="0">
                        <a:spcBef>
                          <a:spcPts val="0"/>
                        </a:spcBef>
                        <a:spcAft>
                          <a:spcPts val="0"/>
                        </a:spcAft>
                        <a:buNone/>
                      </a:pPr>
                      <a:r>
                        <a:rPr lang="en" sz="1400" b="1" dirty="0">
                          <a:solidFill>
                            <a:schemeClr val="lt1"/>
                          </a:solidFill>
                        </a:rPr>
                        <a:t>FEATURE NAME</a:t>
                      </a:r>
                      <a:endParaRPr sz="1400" b="1" dirty="0">
                        <a:solidFill>
                          <a:schemeClr val="lt1"/>
                        </a:solidFill>
                      </a:endParaRPr>
                    </a:p>
                  </a:txBody>
                  <a:tcPr marL="183804" marR="183804" marT="55136" marB="183804">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50000"/>
                      </a:schemeClr>
                    </a:solidFill>
                  </a:tcPr>
                </a:tc>
                <a:tc>
                  <a:txBody>
                    <a:bodyPr/>
                    <a:lstStyle/>
                    <a:p>
                      <a:pPr marL="0" lvl="0" indent="0" algn="ctr" rtl="0">
                        <a:spcBef>
                          <a:spcPts val="0"/>
                        </a:spcBef>
                        <a:spcAft>
                          <a:spcPts val="0"/>
                        </a:spcAft>
                        <a:buNone/>
                      </a:pPr>
                      <a:r>
                        <a:rPr lang="en" sz="1400" b="1" dirty="0">
                          <a:solidFill>
                            <a:schemeClr val="lt1"/>
                          </a:solidFill>
                        </a:rPr>
                        <a:t>DESCRIPTION</a:t>
                      </a:r>
                      <a:endParaRPr sz="1400" b="1" dirty="0">
                        <a:solidFill>
                          <a:schemeClr val="lt1"/>
                        </a:solidFill>
                      </a:endParaRPr>
                    </a:p>
                  </a:txBody>
                  <a:tcPr marL="183804" marR="183804" marT="55136" marB="183804">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50000"/>
                      </a:schemeClr>
                    </a:solidFill>
                  </a:tcPr>
                </a:tc>
                <a:extLst>
                  <a:ext uri="{0D108BD9-81ED-4DB2-BD59-A6C34878D82A}">
                    <a16:rowId xmlns:a16="http://schemas.microsoft.com/office/drawing/2014/main" val="10000"/>
                  </a:ext>
                </a:extLst>
              </a:tr>
              <a:tr h="342528">
                <a:tc>
                  <a:txBody>
                    <a:bodyPr/>
                    <a:lstStyle/>
                    <a:p>
                      <a:pPr marL="0" lvl="0" indent="0" algn="l" rtl="0">
                        <a:spcBef>
                          <a:spcPts val="0"/>
                        </a:spcBef>
                        <a:spcAft>
                          <a:spcPts val="0"/>
                        </a:spcAft>
                        <a:buNone/>
                      </a:pPr>
                      <a:r>
                        <a:rPr lang="en" sz="1400" b="1" dirty="0"/>
                        <a:t>1. ASIN</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ID of the product</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342528">
                <a:tc>
                  <a:txBody>
                    <a:bodyPr/>
                    <a:lstStyle/>
                    <a:p>
                      <a:pPr marL="0" lvl="0" indent="0" algn="l" rtl="0">
                        <a:spcBef>
                          <a:spcPts val="0"/>
                        </a:spcBef>
                        <a:spcAft>
                          <a:spcPts val="0"/>
                        </a:spcAft>
                        <a:buNone/>
                      </a:pPr>
                      <a:r>
                        <a:rPr lang="en" sz="1400" b="1" dirty="0"/>
                        <a:t>2. Title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a:solidFill>
                            <a:schemeClr val="bg1"/>
                          </a:solidFill>
                        </a:rPr>
                        <a:t>Name of the product </a:t>
                      </a:r>
                      <a:endParaRPr sz="140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386707">
                <a:tc>
                  <a:txBody>
                    <a:bodyPr/>
                    <a:lstStyle/>
                    <a:p>
                      <a:pPr marL="0" lvl="0" indent="0" algn="l" rtl="0">
                        <a:spcBef>
                          <a:spcPts val="0"/>
                        </a:spcBef>
                        <a:spcAft>
                          <a:spcPts val="0"/>
                        </a:spcAft>
                        <a:buNone/>
                      </a:pPr>
                      <a:r>
                        <a:rPr lang="en" sz="1400" b="1" dirty="0"/>
                        <a:t>3. Price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a:solidFill>
                            <a:schemeClr val="bg1"/>
                          </a:solidFill>
                        </a:rPr>
                        <a:t>Price in US dollars (at time of crawl)</a:t>
                      </a:r>
                      <a:endParaRPr sz="140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342528">
                <a:tc>
                  <a:txBody>
                    <a:bodyPr/>
                    <a:lstStyle/>
                    <a:p>
                      <a:pPr marL="0" lvl="0" indent="0" algn="l" rtl="0">
                        <a:spcBef>
                          <a:spcPts val="0"/>
                        </a:spcBef>
                        <a:spcAft>
                          <a:spcPts val="0"/>
                        </a:spcAft>
                        <a:buNone/>
                      </a:pPr>
                      <a:r>
                        <a:rPr lang="en" sz="1400" b="1" dirty="0"/>
                        <a:t>4. Brand</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Brand name</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342528">
                <a:tc>
                  <a:txBody>
                    <a:bodyPr/>
                    <a:lstStyle/>
                    <a:p>
                      <a:pPr marL="0" lvl="0" indent="0" algn="l" rtl="0">
                        <a:spcBef>
                          <a:spcPts val="0"/>
                        </a:spcBef>
                        <a:spcAft>
                          <a:spcPts val="0"/>
                        </a:spcAft>
                        <a:buNone/>
                      </a:pPr>
                      <a:r>
                        <a:rPr lang="en" sz="1400" b="1" dirty="0"/>
                        <a:t>5. ReviewTime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100" dirty="0">
                          <a:solidFill>
                            <a:schemeClr val="bg1"/>
                          </a:solidFill>
                        </a:rPr>
                        <a:t> </a:t>
                      </a:r>
                      <a:r>
                        <a:rPr lang="en-US" sz="1400" b="0" i="0" kern="1200" dirty="0">
                          <a:solidFill>
                            <a:schemeClr val="bg1"/>
                          </a:solidFill>
                          <a:effectLst/>
                          <a:latin typeface="+mn-lt"/>
                          <a:ea typeface="+mn-ea"/>
                          <a:cs typeface="+mn-cs"/>
                        </a:rPr>
                        <a:t>Particular review submitted Time</a:t>
                      </a:r>
                      <a:endParaRPr sz="11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42528">
                <a:tc>
                  <a:txBody>
                    <a:bodyPr/>
                    <a:lstStyle/>
                    <a:p>
                      <a:pPr marL="0" lvl="0" indent="0" algn="l" rtl="0">
                        <a:spcBef>
                          <a:spcPts val="0"/>
                        </a:spcBef>
                        <a:spcAft>
                          <a:spcPts val="0"/>
                        </a:spcAft>
                        <a:buNone/>
                      </a:pPr>
                      <a:r>
                        <a:rPr lang="en" sz="1400" b="1" dirty="0"/>
                        <a:t>6. ReviewerID</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ID of the reviewer</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r h="347705">
                <a:tc>
                  <a:txBody>
                    <a:bodyPr/>
                    <a:lstStyle/>
                    <a:p>
                      <a:pPr marL="0" lvl="0" indent="0" algn="l" rtl="0">
                        <a:spcBef>
                          <a:spcPts val="0"/>
                        </a:spcBef>
                        <a:spcAft>
                          <a:spcPts val="0"/>
                        </a:spcAft>
                        <a:buNone/>
                      </a:pPr>
                      <a:r>
                        <a:rPr lang="en" sz="1400" b="1" dirty="0"/>
                        <a:t>7. Vote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No of Votes per Review</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7"/>
                  </a:ext>
                </a:extLst>
              </a:tr>
              <a:tr h="342528">
                <a:tc>
                  <a:txBody>
                    <a:bodyPr/>
                    <a:lstStyle/>
                    <a:p>
                      <a:pPr marL="0" lvl="0" indent="0" algn="l" rtl="0">
                        <a:spcBef>
                          <a:spcPts val="0"/>
                        </a:spcBef>
                        <a:spcAft>
                          <a:spcPts val="0"/>
                        </a:spcAft>
                        <a:buNone/>
                      </a:pPr>
                      <a:r>
                        <a:rPr lang="en" sz="1400" b="1" dirty="0"/>
                        <a:t>8. ReviewText</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Text of the review</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8"/>
                  </a:ext>
                </a:extLst>
              </a:tr>
              <a:tr h="345393">
                <a:tc>
                  <a:txBody>
                    <a:bodyPr/>
                    <a:lstStyle/>
                    <a:p>
                      <a:pPr marL="0" lvl="0" indent="0" algn="l" rtl="0">
                        <a:spcBef>
                          <a:spcPts val="0"/>
                        </a:spcBef>
                        <a:spcAft>
                          <a:spcPts val="0"/>
                        </a:spcAft>
                        <a:buNone/>
                      </a:pPr>
                      <a:r>
                        <a:rPr lang="en" sz="1400" b="1" dirty="0"/>
                        <a:t>9. Overall (Ratings)</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Rating of the product</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9"/>
                  </a:ext>
                </a:extLst>
              </a:tr>
              <a:tr h="361263">
                <a:tc>
                  <a:txBody>
                    <a:bodyPr/>
                    <a:lstStyle/>
                    <a:p>
                      <a:pPr marL="0" lvl="0" indent="0" algn="l" rtl="0">
                        <a:spcBef>
                          <a:spcPts val="0"/>
                        </a:spcBef>
                        <a:spcAft>
                          <a:spcPts val="0"/>
                        </a:spcAft>
                        <a:buNone/>
                      </a:pPr>
                      <a:r>
                        <a:rPr lang="en" sz="1400" b="1" dirty="0"/>
                        <a:t>10. Date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Time of the review</a:t>
                      </a: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10"/>
                  </a:ext>
                </a:extLst>
              </a:tr>
            </a:tbl>
          </a:graphicData>
        </a:graphic>
      </p:graphicFrame>
      <p:sp>
        <p:nvSpPr>
          <p:cNvPr id="7" name="Google Shape;308;p33">
            <a:extLst>
              <a:ext uri="{FF2B5EF4-FFF2-40B4-BE49-F238E27FC236}">
                <a16:creationId xmlns:a16="http://schemas.microsoft.com/office/drawing/2014/main" id="{732A68CE-E3AA-BCEC-480A-2A6DB774CF92}"/>
              </a:ext>
            </a:extLst>
          </p:cNvPr>
          <p:cNvSpPr/>
          <p:nvPr/>
        </p:nvSpPr>
        <p:spPr>
          <a:xfrm>
            <a:off x="190058" y="472835"/>
            <a:ext cx="2229586" cy="639618"/>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Calibri"/>
                <a:ea typeface="Calibri"/>
                <a:cs typeface="Calibri"/>
                <a:sym typeface="Calibri"/>
              </a:rPr>
              <a:t>Dataset Features </a:t>
            </a:r>
            <a:endParaRPr sz="2000" b="1" dirty="0">
              <a:solidFill>
                <a:schemeClr val="dk1"/>
              </a:solidFill>
              <a:latin typeface="Calibri"/>
              <a:ea typeface="Calibri"/>
              <a:cs typeface="Calibri"/>
              <a:sym typeface="Calibri"/>
            </a:endParaRPr>
          </a:p>
        </p:txBody>
      </p:sp>
      <p:sp>
        <p:nvSpPr>
          <p:cNvPr id="8" name="Google Shape;313;p33">
            <a:extLst>
              <a:ext uri="{FF2B5EF4-FFF2-40B4-BE49-F238E27FC236}">
                <a16:creationId xmlns:a16="http://schemas.microsoft.com/office/drawing/2014/main" id="{14141FAE-7A7F-8A79-6641-231756C88B53}"/>
              </a:ext>
            </a:extLst>
          </p:cNvPr>
          <p:cNvSpPr/>
          <p:nvPr/>
        </p:nvSpPr>
        <p:spPr>
          <a:xfrm>
            <a:off x="5936567" y="982914"/>
            <a:ext cx="6065375" cy="1226847"/>
          </a:xfrm>
          <a:prstGeom prst="rect">
            <a:avLst/>
          </a:prstGeom>
          <a:solidFill>
            <a:srgbClr val="FE9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dirty="0">
                <a:solidFill>
                  <a:srgbClr val="333333"/>
                </a:solidFill>
                <a:latin typeface="Montserrat"/>
                <a:ea typeface="Montserrat"/>
                <a:cs typeface="Montserrat"/>
                <a:sym typeface="Montserrat"/>
              </a:rPr>
              <a:t>For our analysis, we have chosen the categories of ‘</a:t>
            </a:r>
            <a:r>
              <a:rPr lang="en" b="1" dirty="0">
                <a:solidFill>
                  <a:srgbClr val="333333"/>
                </a:solidFill>
                <a:latin typeface="Montserrat"/>
                <a:ea typeface="Montserrat"/>
                <a:cs typeface="Montserrat"/>
                <a:sym typeface="Montserrat"/>
              </a:rPr>
              <a:t>Office Products’ </a:t>
            </a:r>
            <a:r>
              <a:rPr lang="en" dirty="0">
                <a:solidFill>
                  <a:srgbClr val="333333"/>
                </a:solidFill>
                <a:latin typeface="Montserrat"/>
                <a:ea typeface="Montserrat"/>
                <a:cs typeface="Montserrat"/>
                <a:sym typeface="Montserrat"/>
              </a:rPr>
              <a:t>and </a:t>
            </a:r>
            <a:r>
              <a:rPr lang="en" b="1" dirty="0">
                <a:solidFill>
                  <a:srgbClr val="333333"/>
                </a:solidFill>
                <a:latin typeface="Montserrat"/>
                <a:ea typeface="Montserrat"/>
                <a:cs typeface="Montserrat"/>
                <a:sym typeface="Montserrat"/>
              </a:rPr>
              <a:t>‘CDs Vinyl’.</a:t>
            </a:r>
            <a:endParaRPr sz="3200" dirty="0"/>
          </a:p>
        </p:txBody>
      </p:sp>
      <p:graphicFrame>
        <p:nvGraphicFramePr>
          <p:cNvPr id="9" name="Table 9">
            <a:extLst>
              <a:ext uri="{FF2B5EF4-FFF2-40B4-BE49-F238E27FC236}">
                <a16:creationId xmlns:a16="http://schemas.microsoft.com/office/drawing/2014/main" id="{C0771428-5C11-D61B-DFE5-47A912FA5FE0}"/>
              </a:ext>
            </a:extLst>
          </p:cNvPr>
          <p:cNvGraphicFramePr>
            <a:graphicFrameLocks noGrp="1"/>
          </p:cNvGraphicFramePr>
          <p:nvPr>
            <p:extLst>
              <p:ext uri="{D42A27DB-BD31-4B8C-83A1-F6EECF244321}">
                <p14:modId xmlns:p14="http://schemas.microsoft.com/office/powerpoint/2010/main" val="2839670650"/>
              </p:ext>
            </p:extLst>
          </p:nvPr>
        </p:nvGraphicFramePr>
        <p:xfrm>
          <a:off x="190059" y="5196802"/>
          <a:ext cx="5437020" cy="1112520"/>
        </p:xfrm>
        <a:graphic>
          <a:graphicData uri="http://schemas.openxmlformats.org/drawingml/2006/table">
            <a:tbl>
              <a:tblPr bandRow="1">
                <a:tableStyleId>{5C22544A-7EE6-4342-B048-85BDC9FD1C3A}</a:tableStyleId>
              </a:tblPr>
              <a:tblGrid>
                <a:gridCol w="1920096">
                  <a:extLst>
                    <a:ext uri="{9D8B030D-6E8A-4147-A177-3AD203B41FA5}">
                      <a16:colId xmlns:a16="http://schemas.microsoft.com/office/drawing/2014/main" val="2479333628"/>
                    </a:ext>
                  </a:extLst>
                </a:gridCol>
                <a:gridCol w="3516924">
                  <a:extLst>
                    <a:ext uri="{9D8B030D-6E8A-4147-A177-3AD203B41FA5}">
                      <a16:colId xmlns:a16="http://schemas.microsoft.com/office/drawing/2014/main" val="882389814"/>
                    </a:ext>
                  </a:extLst>
                </a:gridCol>
              </a:tblGrid>
              <a:tr h="370840">
                <a:tc>
                  <a:txBody>
                    <a:bodyPr/>
                    <a:lstStyle/>
                    <a:p>
                      <a:r>
                        <a:rPr lang="en-US" sz="1400" b="1" dirty="0">
                          <a:solidFill>
                            <a:schemeClr val="tx1"/>
                          </a:solidFill>
                        </a:rPr>
                        <a:t>  11. Reviewer 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Name of the Reviewer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94530204"/>
                  </a:ext>
                </a:extLst>
              </a:tr>
              <a:tr h="370840">
                <a:tc>
                  <a:txBody>
                    <a:bodyPr/>
                    <a:lstStyle/>
                    <a:p>
                      <a:r>
                        <a:rPr lang="en-US" sz="1400" b="1" dirty="0">
                          <a:solidFill>
                            <a:schemeClr val="tx1"/>
                          </a:solidFill>
                        </a:rPr>
                        <a:t>  12. Summary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Summary of the Review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3466754"/>
                  </a:ext>
                </a:extLst>
              </a:tr>
              <a:tr h="370840">
                <a:tc>
                  <a:txBody>
                    <a:bodyPr/>
                    <a:lstStyle/>
                    <a:p>
                      <a:r>
                        <a:rPr lang="en-US" sz="1400" b="1" dirty="0">
                          <a:solidFill>
                            <a:schemeClr val="tx1"/>
                          </a:solidFill>
                        </a:rPr>
                        <a:t>   13. Category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List of category the product belongs to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76977178"/>
                  </a:ext>
                </a:extLst>
              </a:tr>
            </a:tbl>
          </a:graphicData>
        </a:graphic>
      </p:graphicFrame>
      <p:graphicFrame>
        <p:nvGraphicFramePr>
          <p:cNvPr id="10" name="Table 10">
            <a:extLst>
              <a:ext uri="{FF2B5EF4-FFF2-40B4-BE49-F238E27FC236}">
                <a16:creationId xmlns:a16="http://schemas.microsoft.com/office/drawing/2014/main" id="{65785DE1-0617-B61C-3243-81461B1653B8}"/>
              </a:ext>
            </a:extLst>
          </p:cNvPr>
          <p:cNvGraphicFramePr>
            <a:graphicFrameLocks noGrp="1"/>
          </p:cNvGraphicFramePr>
          <p:nvPr>
            <p:extLst>
              <p:ext uri="{D42A27DB-BD31-4B8C-83A1-F6EECF244321}">
                <p14:modId xmlns:p14="http://schemas.microsoft.com/office/powerpoint/2010/main" val="3883563563"/>
              </p:ext>
            </p:extLst>
          </p:nvPr>
        </p:nvGraphicFramePr>
        <p:xfrm>
          <a:off x="5936567" y="2524178"/>
          <a:ext cx="6065374" cy="3785144"/>
        </p:xfrm>
        <a:graphic>
          <a:graphicData uri="http://schemas.openxmlformats.org/drawingml/2006/table">
            <a:tbl>
              <a:tblPr firstRow="1" bandRow="1">
                <a:tableStyleId>{5C22544A-7EE6-4342-B048-85BDC9FD1C3A}</a:tableStyleId>
              </a:tblPr>
              <a:tblGrid>
                <a:gridCol w="3032687">
                  <a:extLst>
                    <a:ext uri="{9D8B030D-6E8A-4147-A177-3AD203B41FA5}">
                      <a16:colId xmlns:a16="http://schemas.microsoft.com/office/drawing/2014/main" val="4162914433"/>
                    </a:ext>
                  </a:extLst>
                </a:gridCol>
                <a:gridCol w="3032687">
                  <a:extLst>
                    <a:ext uri="{9D8B030D-6E8A-4147-A177-3AD203B41FA5}">
                      <a16:colId xmlns:a16="http://schemas.microsoft.com/office/drawing/2014/main" val="806309218"/>
                    </a:ext>
                  </a:extLst>
                </a:gridCol>
              </a:tblGrid>
              <a:tr h="1042449">
                <a:tc>
                  <a:txBody>
                    <a:bodyPr/>
                    <a:lstStyle/>
                    <a:p>
                      <a:pPr algn="ctr"/>
                      <a:endParaRPr lang="en-US" dirty="0"/>
                    </a:p>
                    <a:p>
                      <a:pPr algn="ctr"/>
                      <a:r>
                        <a:rPr lang="en-US" sz="2800" dirty="0"/>
                        <a:t>Dataset Name </a:t>
                      </a:r>
                    </a:p>
                    <a:p>
                      <a:pPr algn="ctr"/>
                      <a:r>
                        <a:rPr lang="en-US" sz="2800" dirty="0"/>
                        <a:t>( Categories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ctr"/>
                      <a:endParaRPr lang="en-US" dirty="0"/>
                    </a:p>
                    <a:p>
                      <a:pPr algn="ctr"/>
                      <a:r>
                        <a:rPr lang="en-US" sz="2800" dirty="0"/>
                        <a:t>File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2137426226"/>
                  </a:ext>
                </a:extLst>
              </a:tr>
              <a:tr h="1282972">
                <a:tc>
                  <a:txBody>
                    <a:bodyPr/>
                    <a:lstStyle/>
                    <a:p>
                      <a:pPr algn="ctr"/>
                      <a:endParaRPr lang="en-US" dirty="0"/>
                    </a:p>
                    <a:p>
                      <a:pPr algn="ctr"/>
                      <a:r>
                        <a:rPr lang="en-US" sz="2400" dirty="0"/>
                        <a:t>Office Products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E9800"/>
                    </a:solidFill>
                  </a:tcPr>
                </a:tc>
                <a:tc>
                  <a:txBody>
                    <a:bodyPr/>
                    <a:lstStyle/>
                    <a:p>
                      <a:pPr algn="l"/>
                      <a:r>
                        <a:rPr lang="en-US" sz="2000" b="1" dirty="0"/>
                        <a:t>Code Book     -       </a:t>
                      </a:r>
                    </a:p>
                    <a:p>
                      <a:pPr algn="l"/>
                      <a:endParaRPr lang="en-US" sz="2000" dirty="0"/>
                    </a:p>
                    <a:p>
                      <a:pPr algn="l"/>
                      <a:r>
                        <a:rPr lang="en-US" sz="2000" b="1" dirty="0"/>
                        <a:t>EDA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28789218"/>
                  </a:ext>
                </a:extLst>
              </a:tr>
              <a:tr h="1282972">
                <a:tc>
                  <a:txBody>
                    <a:bodyPr/>
                    <a:lstStyle/>
                    <a:p>
                      <a:pPr algn="ctr"/>
                      <a:endParaRPr lang="en-US" sz="1800" b="0" dirty="0"/>
                    </a:p>
                    <a:p>
                      <a:pPr algn="ctr"/>
                      <a:r>
                        <a:rPr lang="en-US" sz="2400" b="0" dirty="0"/>
                        <a:t>CDs Vinyl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E9800"/>
                    </a:solidFill>
                  </a:tcPr>
                </a:tc>
                <a:tc>
                  <a:txBody>
                    <a:bodyPr/>
                    <a:lstStyle/>
                    <a:p>
                      <a:pPr algn="l"/>
                      <a:r>
                        <a:rPr lang="en-US" sz="2000" b="1" dirty="0"/>
                        <a:t>Code Book     -    </a:t>
                      </a:r>
                    </a:p>
                    <a:p>
                      <a:pPr algn="l"/>
                      <a:endParaRPr lang="en-US" sz="2000" dirty="0"/>
                    </a:p>
                    <a:p>
                      <a:pPr algn="l"/>
                      <a:r>
                        <a:rPr lang="en-US" sz="2000" b="1" dirty="0"/>
                        <a:t>EDA                 - </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603492919"/>
                  </a:ext>
                </a:extLst>
              </a:tr>
            </a:tbl>
          </a:graphicData>
        </a:graphic>
      </p:graphicFrame>
      <p:pic>
        <p:nvPicPr>
          <p:cNvPr id="12" name="Picture 11" descr="Logo">
            <a:hlinkClick r:id="rId2" action="ppaction://hlinkfile"/>
            <a:extLst>
              <a:ext uri="{FF2B5EF4-FFF2-40B4-BE49-F238E27FC236}">
                <a16:creationId xmlns:a16="http://schemas.microsoft.com/office/drawing/2014/main" id="{CED27190-625E-9657-4643-F71FDF0F5430}"/>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1875" r="22908" b="32686"/>
          <a:stretch/>
        </p:blipFill>
        <p:spPr>
          <a:xfrm>
            <a:off x="10832122" y="3770140"/>
            <a:ext cx="905961" cy="647115"/>
          </a:xfrm>
          <a:prstGeom prst="rect">
            <a:avLst/>
          </a:prstGeom>
        </p:spPr>
      </p:pic>
      <p:pic>
        <p:nvPicPr>
          <p:cNvPr id="13" name="Picture 12" descr="Logo">
            <a:extLst>
              <a:ext uri="{FF2B5EF4-FFF2-40B4-BE49-F238E27FC236}">
                <a16:creationId xmlns:a16="http://schemas.microsoft.com/office/drawing/2014/main" id="{D172F053-A146-06F8-9A27-86D63E10EBFF}"/>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1875" r="22908" b="32686"/>
          <a:stretch/>
        </p:blipFill>
        <p:spPr>
          <a:xfrm>
            <a:off x="10832121" y="5039731"/>
            <a:ext cx="905961" cy="647115"/>
          </a:xfrm>
          <a:prstGeom prst="rect">
            <a:avLst/>
          </a:prstGeom>
        </p:spPr>
      </p:pic>
      <p:pic>
        <p:nvPicPr>
          <p:cNvPr id="15" name="Picture 14" descr="Chart&#10;&#10;Description automatically generated">
            <a:hlinkClick r:id="rId4" action="ppaction://hlinkfile"/>
            <a:extLst>
              <a:ext uri="{FF2B5EF4-FFF2-40B4-BE49-F238E27FC236}">
                <a16:creationId xmlns:a16="http://schemas.microsoft.com/office/drawing/2014/main" id="{BF2E1C40-818F-FE8E-907A-CB96E5E36D5C}"/>
              </a:ext>
            </a:extLst>
          </p:cNvPr>
          <p:cNvPicPr>
            <a:picLocks noChangeAspect="1"/>
          </p:cNvPicPr>
          <p:nvPr/>
        </p:nvPicPr>
        <p:blipFill rotWithShape="1">
          <a:blip r:embed="rId5">
            <a:extLst>
              <a:ext uri="{28A0092B-C50C-407E-A947-70E740481C1C}">
                <a14:useLocalDpi xmlns:a14="http://schemas.microsoft.com/office/drawing/2010/main" val="0"/>
              </a:ext>
            </a:extLst>
          </a:blip>
          <a:srcRect l="14430" t="13907" r="13569" b="12984"/>
          <a:stretch/>
        </p:blipFill>
        <p:spPr>
          <a:xfrm>
            <a:off x="10968578" y="4368810"/>
            <a:ext cx="633046" cy="642785"/>
          </a:xfrm>
          <a:prstGeom prst="rect">
            <a:avLst/>
          </a:prstGeom>
        </p:spPr>
      </p:pic>
      <p:pic>
        <p:nvPicPr>
          <p:cNvPr id="16" name="Picture 15" descr="Chart&#10;&#10;Description automatically generated">
            <a:hlinkClick r:id="rId6" action="ppaction://hlinkfile"/>
            <a:extLst>
              <a:ext uri="{FF2B5EF4-FFF2-40B4-BE49-F238E27FC236}">
                <a16:creationId xmlns:a16="http://schemas.microsoft.com/office/drawing/2014/main" id="{A15C5CFA-A8F9-6750-532F-BAA90552B616}"/>
              </a:ext>
            </a:extLst>
          </p:cNvPr>
          <p:cNvPicPr>
            <a:picLocks noChangeAspect="1"/>
          </p:cNvPicPr>
          <p:nvPr/>
        </p:nvPicPr>
        <p:blipFill rotWithShape="1">
          <a:blip r:embed="rId5">
            <a:extLst>
              <a:ext uri="{28A0092B-C50C-407E-A947-70E740481C1C}">
                <a14:useLocalDpi xmlns:a14="http://schemas.microsoft.com/office/drawing/2010/main" val="0"/>
              </a:ext>
            </a:extLst>
          </a:blip>
          <a:srcRect l="14430" t="13907" r="13569" b="12984"/>
          <a:stretch/>
        </p:blipFill>
        <p:spPr>
          <a:xfrm>
            <a:off x="10968578" y="5596796"/>
            <a:ext cx="633046" cy="642785"/>
          </a:xfrm>
          <a:prstGeom prst="rect">
            <a:avLst/>
          </a:prstGeom>
        </p:spPr>
      </p:pic>
      <p:sp>
        <p:nvSpPr>
          <p:cNvPr id="3" name="Oval 2">
            <a:extLst>
              <a:ext uri="{FF2B5EF4-FFF2-40B4-BE49-F238E27FC236}">
                <a16:creationId xmlns:a16="http://schemas.microsoft.com/office/drawing/2014/main" id="{B5D04666-7C80-9F2E-B637-357CF27F8662}"/>
              </a:ext>
            </a:extLst>
          </p:cNvPr>
          <p:cNvSpPr/>
          <p:nvPr/>
        </p:nvSpPr>
        <p:spPr>
          <a:xfrm>
            <a:off x="91737" y="6499273"/>
            <a:ext cx="485037" cy="2916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7</a:t>
            </a:r>
          </a:p>
        </p:txBody>
      </p:sp>
    </p:spTree>
    <p:extLst>
      <p:ext uri="{BB962C8B-B14F-4D97-AF65-F5344CB8AC3E}">
        <p14:creationId xmlns:p14="http://schemas.microsoft.com/office/powerpoint/2010/main" val="993065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1;p31">
            <a:extLst>
              <a:ext uri="{FF2B5EF4-FFF2-40B4-BE49-F238E27FC236}">
                <a16:creationId xmlns:a16="http://schemas.microsoft.com/office/drawing/2014/main" id="{CC2DA99B-3986-54C9-0D88-384B70C3E4F7}"/>
              </a:ext>
            </a:extLst>
          </p:cNvPr>
          <p:cNvSpPr txBox="1"/>
          <p:nvPr/>
        </p:nvSpPr>
        <p:spPr>
          <a:xfrm>
            <a:off x="2220600" y="195931"/>
            <a:ext cx="7750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800" dirty="0">
                <a:latin typeface="Fira Sans Medium"/>
                <a:ea typeface="Fira Sans Medium"/>
                <a:cs typeface="Fira Sans Medium"/>
                <a:sym typeface="Fira Sans Medium"/>
              </a:rPr>
              <a:t>Why Sentiment Analysis?</a:t>
            </a:r>
            <a:endParaRPr sz="2200" dirty="0">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D610D7AF-C872-728D-49F8-D3F22CC47BE4}"/>
              </a:ext>
            </a:extLst>
          </p:cNvPr>
          <p:cNvSpPr txBox="1"/>
          <p:nvPr/>
        </p:nvSpPr>
        <p:spPr>
          <a:xfrm>
            <a:off x="928185" y="735444"/>
            <a:ext cx="5521773" cy="1754326"/>
          </a:xfrm>
          <a:prstGeom prst="rect">
            <a:avLst/>
          </a:prstGeom>
          <a:noFill/>
        </p:spPr>
        <p:txBody>
          <a:bodyPr wrap="square">
            <a:spAutoFit/>
          </a:bodyPr>
          <a:lstStyle/>
          <a:p>
            <a:pPr algn="just"/>
            <a:r>
              <a:rPr lang="en-US" b="0" i="0" dirty="0">
                <a:effectLst/>
                <a:latin typeface="Söhne"/>
              </a:rPr>
              <a:t>Sentiment analysis is a powerful tool in natural language processing (NLP) that enables us to extract and analyze the emotions and opinions expressed in text data. Sentiment analysis is crucial in understanding the attitudes and opinions of customers towards products or services</a:t>
            </a:r>
            <a:endParaRPr lang="en-US" dirty="0"/>
          </a:p>
        </p:txBody>
      </p:sp>
      <p:grpSp>
        <p:nvGrpSpPr>
          <p:cNvPr id="8" name="Google Shape;270;p31">
            <a:extLst>
              <a:ext uri="{FF2B5EF4-FFF2-40B4-BE49-F238E27FC236}">
                <a16:creationId xmlns:a16="http://schemas.microsoft.com/office/drawing/2014/main" id="{2EC47F1E-0543-7E5C-70FD-5B1F9D004EE8}"/>
              </a:ext>
            </a:extLst>
          </p:cNvPr>
          <p:cNvGrpSpPr/>
          <p:nvPr/>
        </p:nvGrpSpPr>
        <p:grpSpPr>
          <a:xfrm>
            <a:off x="1168530" y="3583163"/>
            <a:ext cx="10362653" cy="2634810"/>
            <a:chOff x="1212300" y="1635999"/>
            <a:chExt cx="6719407" cy="1862763"/>
          </a:xfrm>
        </p:grpSpPr>
        <p:grpSp>
          <p:nvGrpSpPr>
            <p:cNvPr id="9" name="Google Shape;271;p31">
              <a:extLst>
                <a:ext uri="{FF2B5EF4-FFF2-40B4-BE49-F238E27FC236}">
                  <a16:creationId xmlns:a16="http://schemas.microsoft.com/office/drawing/2014/main" id="{D9F534D2-E424-F47B-5EE8-D9F88C6FE1E5}"/>
                </a:ext>
              </a:extLst>
            </p:cNvPr>
            <p:cNvGrpSpPr/>
            <p:nvPr/>
          </p:nvGrpSpPr>
          <p:grpSpPr>
            <a:xfrm>
              <a:off x="6077707" y="1644751"/>
              <a:ext cx="1854000" cy="1854000"/>
              <a:chOff x="6077707" y="1644751"/>
              <a:chExt cx="1854000" cy="1854000"/>
            </a:xfrm>
          </p:grpSpPr>
          <p:sp>
            <p:nvSpPr>
              <p:cNvPr id="19" name="Google Shape;272;p31">
                <a:extLst>
                  <a:ext uri="{FF2B5EF4-FFF2-40B4-BE49-F238E27FC236}">
                    <a16:creationId xmlns:a16="http://schemas.microsoft.com/office/drawing/2014/main" id="{A3C04CF0-8266-72BE-3124-ED435A61D52A}"/>
                  </a:ext>
                </a:extLst>
              </p:cNvPr>
              <p:cNvSpPr/>
              <p:nvPr/>
            </p:nvSpPr>
            <p:spPr>
              <a:xfrm>
                <a:off x="6077707"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p31">
                <a:extLst>
                  <a:ext uri="{FF2B5EF4-FFF2-40B4-BE49-F238E27FC236}">
                    <a16:creationId xmlns:a16="http://schemas.microsoft.com/office/drawing/2014/main" id="{FB31F6A3-484C-77B1-9946-D069939C5A94}"/>
                  </a:ext>
                </a:extLst>
              </p:cNvPr>
              <p:cNvSpPr txBox="1"/>
              <p:nvPr/>
            </p:nvSpPr>
            <p:spPr>
              <a:xfrm>
                <a:off x="6385925" y="2310208"/>
                <a:ext cx="1365300" cy="505624"/>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0" i="0" dirty="0">
                    <a:effectLst/>
                    <a:latin typeface="Söhne"/>
                  </a:rPr>
                  <a:t>Identify customer preferences</a:t>
                </a:r>
                <a:endParaRPr sz="1600" b="1" dirty="0">
                  <a:latin typeface="Montserrat"/>
                  <a:ea typeface="Montserrat"/>
                  <a:cs typeface="Montserrat"/>
                  <a:sym typeface="Montserrat"/>
                </a:endParaRPr>
              </a:p>
            </p:txBody>
          </p:sp>
        </p:grpSp>
        <p:grpSp>
          <p:nvGrpSpPr>
            <p:cNvPr id="10" name="Google Shape;274;p31">
              <a:extLst>
                <a:ext uri="{FF2B5EF4-FFF2-40B4-BE49-F238E27FC236}">
                  <a16:creationId xmlns:a16="http://schemas.microsoft.com/office/drawing/2014/main" id="{09728921-DA60-D0E8-3DD8-2FCB61F3A2CC}"/>
                </a:ext>
              </a:extLst>
            </p:cNvPr>
            <p:cNvGrpSpPr/>
            <p:nvPr/>
          </p:nvGrpSpPr>
          <p:grpSpPr>
            <a:xfrm>
              <a:off x="4455905" y="1644751"/>
              <a:ext cx="1854000" cy="1854000"/>
              <a:chOff x="4455905" y="1644751"/>
              <a:chExt cx="1854000" cy="1854000"/>
            </a:xfrm>
          </p:grpSpPr>
          <p:sp>
            <p:nvSpPr>
              <p:cNvPr id="17" name="Google Shape;275;p31">
                <a:extLst>
                  <a:ext uri="{FF2B5EF4-FFF2-40B4-BE49-F238E27FC236}">
                    <a16:creationId xmlns:a16="http://schemas.microsoft.com/office/drawing/2014/main" id="{6F95BA5B-AE51-ADE4-F3A0-C9CBC939CC58}"/>
                  </a:ext>
                </a:extLst>
              </p:cNvPr>
              <p:cNvSpPr/>
              <p:nvPr/>
            </p:nvSpPr>
            <p:spPr>
              <a:xfrm>
                <a:off x="4455905"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6;p31">
                <a:extLst>
                  <a:ext uri="{FF2B5EF4-FFF2-40B4-BE49-F238E27FC236}">
                    <a16:creationId xmlns:a16="http://schemas.microsoft.com/office/drawing/2014/main" id="{564F6645-A1CB-2AA4-07EE-D77A6E7C4281}"/>
                  </a:ext>
                </a:extLst>
              </p:cNvPr>
              <p:cNvSpPr txBox="1"/>
              <p:nvPr/>
            </p:nvSpPr>
            <p:spPr>
              <a:xfrm>
                <a:off x="4801519" y="2295919"/>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0" i="0" dirty="0">
                    <a:effectLst/>
                    <a:latin typeface="Söhne"/>
                  </a:rPr>
                  <a:t>Reputation management</a:t>
                </a:r>
                <a:endParaRPr sz="1600" b="1" dirty="0">
                  <a:latin typeface="Montserrat"/>
                  <a:ea typeface="Montserrat"/>
                  <a:cs typeface="Montserrat"/>
                  <a:sym typeface="Montserrat"/>
                </a:endParaRPr>
              </a:p>
            </p:txBody>
          </p:sp>
        </p:grpSp>
        <p:grpSp>
          <p:nvGrpSpPr>
            <p:cNvPr id="11" name="Google Shape;277;p31">
              <a:extLst>
                <a:ext uri="{FF2B5EF4-FFF2-40B4-BE49-F238E27FC236}">
                  <a16:creationId xmlns:a16="http://schemas.microsoft.com/office/drawing/2014/main" id="{C6B63D04-50F8-F675-257E-BCBE430041D3}"/>
                </a:ext>
              </a:extLst>
            </p:cNvPr>
            <p:cNvGrpSpPr/>
            <p:nvPr/>
          </p:nvGrpSpPr>
          <p:grpSpPr>
            <a:xfrm>
              <a:off x="2860802" y="1635999"/>
              <a:ext cx="1854000" cy="1854000"/>
              <a:chOff x="2860802" y="1644762"/>
              <a:chExt cx="1854000" cy="1854000"/>
            </a:xfrm>
          </p:grpSpPr>
          <p:sp>
            <p:nvSpPr>
              <p:cNvPr id="15" name="Google Shape;278;p31">
                <a:extLst>
                  <a:ext uri="{FF2B5EF4-FFF2-40B4-BE49-F238E27FC236}">
                    <a16:creationId xmlns:a16="http://schemas.microsoft.com/office/drawing/2014/main" id="{888FE5F2-D620-5011-83D0-CFF5A3672B2A}"/>
                  </a:ext>
                </a:extLst>
              </p:cNvPr>
              <p:cNvSpPr/>
              <p:nvPr/>
            </p:nvSpPr>
            <p:spPr>
              <a:xfrm>
                <a:off x="2860802"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1">
                <a:extLst>
                  <a:ext uri="{FF2B5EF4-FFF2-40B4-BE49-F238E27FC236}">
                    <a16:creationId xmlns:a16="http://schemas.microsoft.com/office/drawing/2014/main" id="{AF81A122-4D75-854B-93EF-59D9318D52F6}"/>
                  </a:ext>
                </a:extLst>
              </p:cNvPr>
              <p:cNvSpPr txBox="1"/>
              <p:nvPr/>
            </p:nvSpPr>
            <p:spPr>
              <a:xfrm>
                <a:off x="3165305" y="2303195"/>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0"/>
                  </a:spcAft>
                  <a:buClr>
                    <a:schemeClr val="dk1"/>
                  </a:buClr>
                  <a:buSzPts val="1100"/>
                  <a:buFont typeface="Arial"/>
                  <a:buNone/>
                </a:pPr>
                <a:r>
                  <a:rPr lang="en-US" sz="1600" b="0" i="0" dirty="0">
                    <a:effectLst/>
                    <a:latin typeface="Söhne"/>
                  </a:rPr>
                  <a:t>Improve customer service</a:t>
                </a:r>
              </a:p>
            </p:txBody>
          </p:sp>
        </p:grpSp>
        <p:sp>
          <p:nvSpPr>
            <p:cNvPr id="13" name="Google Shape;281;p31">
              <a:extLst>
                <a:ext uri="{FF2B5EF4-FFF2-40B4-BE49-F238E27FC236}">
                  <a16:creationId xmlns:a16="http://schemas.microsoft.com/office/drawing/2014/main" id="{4791587C-B6FF-08F0-871C-F7F5ACC4229D}"/>
                </a:ext>
              </a:extLst>
            </p:cNvPr>
            <p:cNvSpPr/>
            <p:nvPr/>
          </p:nvSpPr>
          <p:spPr>
            <a:xfrm>
              <a:off x="1212300"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DAC7CB0-5A84-BB18-1C5D-11E1FAE0695D}"/>
              </a:ext>
            </a:extLst>
          </p:cNvPr>
          <p:cNvGrpSpPr/>
          <p:nvPr/>
        </p:nvGrpSpPr>
        <p:grpSpPr>
          <a:xfrm>
            <a:off x="12484919" y="1474109"/>
            <a:ext cx="2348700" cy="894675"/>
            <a:chOff x="212475" y="1855697"/>
            <a:chExt cx="2348700" cy="894675"/>
          </a:xfrm>
        </p:grpSpPr>
        <p:pic>
          <p:nvPicPr>
            <p:cNvPr id="22" name="Google Shape;254;p31">
              <a:extLst>
                <a:ext uri="{FF2B5EF4-FFF2-40B4-BE49-F238E27FC236}">
                  <a16:creationId xmlns:a16="http://schemas.microsoft.com/office/drawing/2014/main" id="{E260F5BA-FC54-4825-FA05-503FF45671C0}"/>
                </a:ext>
              </a:extLst>
            </p:cNvPr>
            <p:cNvPicPr preferRelativeResize="0"/>
            <p:nvPr/>
          </p:nvPicPr>
          <p:blipFill rotWithShape="1">
            <a:blip r:embed="rId2">
              <a:alphaModFix/>
            </a:blip>
            <a:srcRect l="2018" b="18870"/>
            <a:stretch/>
          </p:blipFill>
          <p:spPr>
            <a:xfrm>
              <a:off x="212475" y="1855697"/>
              <a:ext cx="2348700" cy="894675"/>
            </a:xfrm>
            <a:prstGeom prst="rect">
              <a:avLst/>
            </a:prstGeom>
            <a:noFill/>
            <a:ln w="19050" cap="flat" cmpd="sng">
              <a:solidFill>
                <a:schemeClr val="dk2"/>
              </a:solidFill>
              <a:prstDash val="solid"/>
              <a:round/>
              <a:headEnd type="none" w="sm" len="sm"/>
              <a:tailEnd type="none" w="sm" len="sm"/>
            </a:ln>
          </p:spPr>
        </p:pic>
        <p:sp>
          <p:nvSpPr>
            <p:cNvPr id="23" name="Google Shape;255;p31">
              <a:extLst>
                <a:ext uri="{FF2B5EF4-FFF2-40B4-BE49-F238E27FC236}">
                  <a16:creationId xmlns:a16="http://schemas.microsoft.com/office/drawing/2014/main" id="{CAC6813A-DDEE-53AA-5A88-AED24AA0EE22}"/>
                </a:ext>
              </a:extLst>
            </p:cNvPr>
            <p:cNvSpPr txBox="1"/>
            <p:nvPr/>
          </p:nvSpPr>
          <p:spPr>
            <a:xfrm>
              <a:off x="295425" y="2104775"/>
              <a:ext cx="2182800" cy="600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Positive:</a:t>
              </a:r>
              <a:endParaRPr sz="900" b="1" dirty="0">
                <a:solidFill>
                  <a:schemeClr val="dk1"/>
                </a:solidFill>
                <a:latin typeface="Calibri"/>
                <a:ea typeface="Calibri"/>
                <a:cs typeface="Calibri"/>
                <a:sym typeface="Calibri"/>
              </a:endParaRPr>
            </a:p>
            <a:p>
              <a:pPr marL="0" lvl="0" indent="0" algn="l" rtl="0">
                <a:spcBef>
                  <a:spcPts val="0"/>
                </a:spcBef>
                <a:spcAft>
                  <a:spcPts val="0"/>
                </a:spcAft>
                <a:buNone/>
              </a:pPr>
              <a:r>
                <a:rPr lang="en" sz="900" dirty="0">
                  <a:solidFill>
                    <a:schemeClr val="dk1"/>
                  </a:solidFill>
                  <a:latin typeface="Calibri"/>
                  <a:ea typeface="Calibri"/>
                  <a:cs typeface="Calibri"/>
                  <a:sym typeface="Calibri"/>
                </a:rPr>
                <a:t>Good quality product,I highly recommend!</a:t>
              </a:r>
              <a:endParaRPr sz="900" dirty="0">
                <a:solidFill>
                  <a:schemeClr val="dk1"/>
                </a:solidFill>
                <a:latin typeface="Calibri"/>
                <a:ea typeface="Calibri"/>
                <a:cs typeface="Calibri"/>
                <a:sym typeface="Calibri"/>
              </a:endParaRPr>
            </a:p>
          </p:txBody>
        </p:sp>
      </p:grpSp>
      <p:grpSp>
        <p:nvGrpSpPr>
          <p:cNvPr id="27" name="Google Shape;261;p31">
            <a:extLst>
              <a:ext uri="{FF2B5EF4-FFF2-40B4-BE49-F238E27FC236}">
                <a16:creationId xmlns:a16="http://schemas.microsoft.com/office/drawing/2014/main" id="{2FD1ABA7-5886-5B5E-3A74-BAD294707415}"/>
              </a:ext>
            </a:extLst>
          </p:cNvPr>
          <p:cNvGrpSpPr/>
          <p:nvPr/>
        </p:nvGrpSpPr>
        <p:grpSpPr>
          <a:xfrm>
            <a:off x="12485131" y="2615255"/>
            <a:ext cx="2413550" cy="923525"/>
            <a:chOff x="2942525" y="2478475"/>
            <a:chExt cx="2413550" cy="1290200"/>
          </a:xfrm>
        </p:grpSpPr>
        <p:grpSp>
          <p:nvGrpSpPr>
            <p:cNvPr id="28" name="Google Shape;262;p31">
              <a:extLst>
                <a:ext uri="{FF2B5EF4-FFF2-40B4-BE49-F238E27FC236}">
                  <a16:creationId xmlns:a16="http://schemas.microsoft.com/office/drawing/2014/main" id="{55E9E92E-437F-6C15-84F1-0018C7763794}"/>
                </a:ext>
              </a:extLst>
            </p:cNvPr>
            <p:cNvGrpSpPr/>
            <p:nvPr/>
          </p:nvGrpSpPr>
          <p:grpSpPr>
            <a:xfrm>
              <a:off x="2942525" y="2478475"/>
              <a:ext cx="2413550" cy="1290200"/>
              <a:chOff x="390648" y="388268"/>
              <a:chExt cx="3237926" cy="1286726"/>
            </a:xfrm>
          </p:grpSpPr>
          <p:pic>
            <p:nvPicPr>
              <p:cNvPr id="30" name="Google Shape;263;p31">
                <a:extLst>
                  <a:ext uri="{FF2B5EF4-FFF2-40B4-BE49-F238E27FC236}">
                    <a16:creationId xmlns:a16="http://schemas.microsoft.com/office/drawing/2014/main" id="{2C470830-7316-FA20-1291-1076C1AE6B24}"/>
                  </a:ext>
                </a:extLst>
              </p:cNvPr>
              <p:cNvPicPr preferRelativeResize="0"/>
              <p:nvPr/>
            </p:nvPicPr>
            <p:blipFill rotWithShape="1">
              <a:blip r:embed="rId3">
                <a:alphaModFix/>
              </a:blip>
              <a:srcRect l="1619" t="8551" r="50602" b="45623"/>
              <a:stretch/>
            </p:blipFill>
            <p:spPr>
              <a:xfrm>
                <a:off x="390648" y="388268"/>
                <a:ext cx="3237926" cy="1286726"/>
              </a:xfrm>
              <a:prstGeom prst="rect">
                <a:avLst/>
              </a:prstGeom>
              <a:noFill/>
              <a:ln w="19050" cap="flat" cmpd="sng">
                <a:solidFill>
                  <a:schemeClr val="dk2"/>
                </a:solidFill>
                <a:prstDash val="solid"/>
                <a:round/>
                <a:headEnd type="none" w="sm" len="sm"/>
                <a:tailEnd type="none" w="sm" len="sm"/>
              </a:ln>
            </p:spPr>
          </p:pic>
          <p:sp>
            <p:nvSpPr>
              <p:cNvPr id="31" name="Google Shape;264;p31">
                <a:extLst>
                  <a:ext uri="{FF2B5EF4-FFF2-40B4-BE49-F238E27FC236}">
                    <a16:creationId xmlns:a16="http://schemas.microsoft.com/office/drawing/2014/main" id="{9C5644C0-D011-82A4-93F9-EF36DB1A1E3B}"/>
                  </a:ext>
                </a:extLst>
              </p:cNvPr>
              <p:cNvSpPr/>
              <p:nvPr/>
            </p:nvSpPr>
            <p:spPr>
              <a:xfrm>
                <a:off x="496920" y="642239"/>
                <a:ext cx="976800" cy="1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5;p31">
              <a:extLst>
                <a:ext uri="{FF2B5EF4-FFF2-40B4-BE49-F238E27FC236}">
                  <a16:creationId xmlns:a16="http://schemas.microsoft.com/office/drawing/2014/main" id="{A004123C-458C-7DE7-2F53-A0F18A23E6AD}"/>
                </a:ext>
              </a:extLst>
            </p:cNvPr>
            <p:cNvSpPr txBox="1"/>
            <p:nvPr/>
          </p:nvSpPr>
          <p:spPr>
            <a:xfrm>
              <a:off x="2968550" y="2776028"/>
              <a:ext cx="2348700" cy="838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Neutral:</a:t>
              </a:r>
              <a:endParaRPr sz="900" dirty="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r>
                <a:rPr lang="en" sz="900" dirty="0">
                  <a:solidFill>
                    <a:srgbClr val="202124"/>
                  </a:solidFill>
                  <a:latin typeface="Calibri"/>
                  <a:ea typeface="Calibri"/>
                  <a:cs typeface="Calibri"/>
                  <a:sym typeface="Calibri"/>
                </a:rPr>
                <a:t>The service was alright. Not bad, not great.</a:t>
              </a:r>
              <a:endParaRPr sz="900" dirty="0">
                <a:latin typeface="Calibri"/>
                <a:ea typeface="Calibri"/>
                <a:cs typeface="Calibri"/>
                <a:sym typeface="Calibri"/>
              </a:endParaRPr>
            </a:p>
          </p:txBody>
        </p:sp>
      </p:grpSp>
      <p:grpSp>
        <p:nvGrpSpPr>
          <p:cNvPr id="32" name="Google Shape;256;p31">
            <a:extLst>
              <a:ext uri="{FF2B5EF4-FFF2-40B4-BE49-F238E27FC236}">
                <a16:creationId xmlns:a16="http://schemas.microsoft.com/office/drawing/2014/main" id="{38BA28A6-3944-B335-CD3A-3FA0DA9E9528}"/>
              </a:ext>
            </a:extLst>
          </p:cNvPr>
          <p:cNvGrpSpPr/>
          <p:nvPr/>
        </p:nvGrpSpPr>
        <p:grpSpPr>
          <a:xfrm>
            <a:off x="12484919" y="293926"/>
            <a:ext cx="2413762" cy="923460"/>
            <a:chOff x="5670664" y="3692825"/>
            <a:chExt cx="2413762" cy="1290108"/>
          </a:xfrm>
        </p:grpSpPr>
        <p:grpSp>
          <p:nvGrpSpPr>
            <p:cNvPr id="33" name="Google Shape;257;p31">
              <a:extLst>
                <a:ext uri="{FF2B5EF4-FFF2-40B4-BE49-F238E27FC236}">
                  <a16:creationId xmlns:a16="http://schemas.microsoft.com/office/drawing/2014/main" id="{61CC420A-C084-12F5-3B09-EA2ECB330A3E}"/>
                </a:ext>
              </a:extLst>
            </p:cNvPr>
            <p:cNvGrpSpPr/>
            <p:nvPr/>
          </p:nvGrpSpPr>
          <p:grpSpPr>
            <a:xfrm>
              <a:off x="5670664" y="3692825"/>
              <a:ext cx="2413762" cy="1290108"/>
              <a:chOff x="5268775" y="1300775"/>
              <a:chExt cx="4368800" cy="2055950"/>
            </a:xfrm>
          </p:grpSpPr>
          <p:pic>
            <p:nvPicPr>
              <p:cNvPr id="35" name="Google Shape;258;p31">
                <a:extLst>
                  <a:ext uri="{FF2B5EF4-FFF2-40B4-BE49-F238E27FC236}">
                    <a16:creationId xmlns:a16="http://schemas.microsoft.com/office/drawing/2014/main" id="{2F1E7991-388D-603C-44F6-88098082B03B}"/>
                  </a:ext>
                </a:extLst>
              </p:cNvPr>
              <p:cNvPicPr preferRelativeResize="0"/>
              <p:nvPr/>
            </p:nvPicPr>
            <p:blipFill rotWithShape="1">
              <a:blip r:embed="rId3">
                <a:alphaModFix/>
              </a:blip>
              <a:srcRect l="50955" t="10116" r="1266" b="46275"/>
              <a:stretch/>
            </p:blipFill>
            <p:spPr>
              <a:xfrm>
                <a:off x="5268775" y="1300775"/>
                <a:ext cx="4368800" cy="2055950"/>
              </a:xfrm>
              <a:prstGeom prst="rect">
                <a:avLst/>
              </a:prstGeom>
              <a:noFill/>
              <a:ln w="9525" cap="flat" cmpd="sng">
                <a:solidFill>
                  <a:schemeClr val="dk1"/>
                </a:solidFill>
                <a:prstDash val="solid"/>
                <a:round/>
                <a:headEnd type="none" w="sm" len="sm"/>
                <a:tailEnd type="none" w="sm" len="sm"/>
              </a:ln>
            </p:spPr>
          </p:pic>
          <p:sp>
            <p:nvSpPr>
              <p:cNvPr id="36" name="Google Shape;259;p31">
                <a:extLst>
                  <a:ext uri="{FF2B5EF4-FFF2-40B4-BE49-F238E27FC236}">
                    <a16:creationId xmlns:a16="http://schemas.microsoft.com/office/drawing/2014/main" id="{B79FF0D6-4B61-2665-9999-433D3346C248}"/>
                  </a:ext>
                </a:extLst>
              </p:cNvPr>
              <p:cNvSpPr/>
              <p:nvPr/>
            </p:nvSpPr>
            <p:spPr>
              <a:xfrm>
                <a:off x="5408070" y="1961494"/>
                <a:ext cx="1098300" cy="2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60;p31">
              <a:extLst>
                <a:ext uri="{FF2B5EF4-FFF2-40B4-BE49-F238E27FC236}">
                  <a16:creationId xmlns:a16="http://schemas.microsoft.com/office/drawing/2014/main" id="{62866C86-F705-FE01-455C-C9752C141FEC}"/>
                </a:ext>
              </a:extLst>
            </p:cNvPr>
            <p:cNvSpPr txBox="1"/>
            <p:nvPr/>
          </p:nvSpPr>
          <p:spPr>
            <a:xfrm>
              <a:off x="5747620" y="3968172"/>
              <a:ext cx="2234400" cy="8385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dirty="0">
                  <a:solidFill>
                    <a:schemeClr val="dk1"/>
                  </a:solidFill>
                  <a:latin typeface="Calibri"/>
                  <a:ea typeface="Calibri"/>
                  <a:cs typeface="Calibri"/>
                  <a:sym typeface="Calibri"/>
                </a:rPr>
                <a:t>Negative product review</a:t>
              </a:r>
              <a:endParaRPr sz="9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900" dirty="0">
                  <a:solidFill>
                    <a:schemeClr val="dk1"/>
                  </a:solidFill>
                  <a:latin typeface="Calibri"/>
                  <a:ea typeface="Calibri"/>
                  <a:cs typeface="Calibri"/>
                  <a:sym typeface="Calibri"/>
                </a:rPr>
                <a:t>Absolute waste of money, will be sending it back ASAP!</a:t>
              </a:r>
              <a:endParaRPr sz="900" dirty="0">
                <a:latin typeface="Calibri"/>
                <a:ea typeface="Calibri"/>
                <a:cs typeface="Calibri"/>
                <a:sym typeface="Calibri"/>
              </a:endParaRPr>
            </a:p>
          </p:txBody>
        </p:sp>
      </p:grpSp>
      <p:sp>
        <p:nvSpPr>
          <p:cNvPr id="38" name="Google Shape;269;p31">
            <a:extLst>
              <a:ext uri="{FF2B5EF4-FFF2-40B4-BE49-F238E27FC236}">
                <a16:creationId xmlns:a16="http://schemas.microsoft.com/office/drawing/2014/main" id="{BFF6D917-4FC7-8439-5928-0B0BBB135E2A}"/>
              </a:ext>
            </a:extLst>
          </p:cNvPr>
          <p:cNvSpPr txBox="1"/>
          <p:nvPr/>
        </p:nvSpPr>
        <p:spPr>
          <a:xfrm>
            <a:off x="928185" y="2626363"/>
            <a:ext cx="2273900" cy="461635"/>
          </a:xfrm>
          <a:prstGeom prst="rect">
            <a:avLst/>
          </a:prstGeom>
          <a:solidFill>
            <a:srgbClr val="FFC0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Calibri"/>
                <a:ea typeface="Calibri"/>
                <a:cs typeface="Calibri"/>
                <a:sym typeface="Calibri"/>
              </a:rPr>
              <a:t>BUSINESS RELEVANCE</a:t>
            </a:r>
            <a:endParaRPr b="1" dirty="0">
              <a:latin typeface="Calibri"/>
              <a:ea typeface="Calibri"/>
              <a:cs typeface="Calibri"/>
              <a:sym typeface="Calibri"/>
            </a:endParaRPr>
          </a:p>
        </p:txBody>
      </p:sp>
      <p:cxnSp>
        <p:nvCxnSpPr>
          <p:cNvPr id="39" name="Google Shape;268;p31">
            <a:extLst>
              <a:ext uri="{FF2B5EF4-FFF2-40B4-BE49-F238E27FC236}">
                <a16:creationId xmlns:a16="http://schemas.microsoft.com/office/drawing/2014/main" id="{8ED27FC5-4990-3861-B463-1E5E1FD27ACD}"/>
              </a:ext>
            </a:extLst>
          </p:cNvPr>
          <p:cNvCxnSpPr>
            <a:cxnSpLocks/>
          </p:cNvCxnSpPr>
          <p:nvPr/>
        </p:nvCxnSpPr>
        <p:spPr>
          <a:xfrm>
            <a:off x="908044" y="3335580"/>
            <a:ext cx="10883627" cy="0"/>
          </a:xfrm>
          <a:prstGeom prst="straightConnector1">
            <a:avLst/>
          </a:prstGeom>
          <a:noFill/>
          <a:ln w="28575" cap="flat" cmpd="sng">
            <a:solidFill>
              <a:schemeClr val="tx1"/>
            </a:solidFill>
            <a:prstDash val="solid"/>
            <a:round/>
            <a:headEnd type="diamond" w="med" len="med"/>
            <a:tailEnd type="diamond" w="med" len="med"/>
          </a:ln>
        </p:spPr>
      </p:cxnSp>
      <p:sp>
        <p:nvSpPr>
          <p:cNvPr id="41" name="Google Shape;279;p31">
            <a:extLst>
              <a:ext uri="{FF2B5EF4-FFF2-40B4-BE49-F238E27FC236}">
                <a16:creationId xmlns:a16="http://schemas.microsoft.com/office/drawing/2014/main" id="{C098FBE1-0396-4D37-BAFA-763E10E628DB}"/>
              </a:ext>
            </a:extLst>
          </p:cNvPr>
          <p:cNvSpPr txBox="1"/>
          <p:nvPr/>
        </p:nvSpPr>
        <p:spPr>
          <a:xfrm>
            <a:off x="1567800" y="4514492"/>
            <a:ext cx="1990360" cy="737501"/>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1600" b="0" i="0" dirty="0">
                <a:effectLst/>
                <a:latin typeface="Söhne"/>
              </a:rPr>
              <a:t>Improve product quality</a:t>
            </a:r>
            <a:endParaRPr lang="en-US" sz="1600" dirty="0">
              <a:latin typeface="Montserrat"/>
              <a:ea typeface="Montserrat"/>
              <a:cs typeface="Montserrat"/>
              <a:sym typeface="Montserrat"/>
            </a:endParaRPr>
          </a:p>
        </p:txBody>
      </p:sp>
      <p:sp>
        <p:nvSpPr>
          <p:cNvPr id="4" name="Oval 3">
            <a:extLst>
              <a:ext uri="{FF2B5EF4-FFF2-40B4-BE49-F238E27FC236}">
                <a16:creationId xmlns:a16="http://schemas.microsoft.com/office/drawing/2014/main" id="{E8453771-DD20-0280-C947-9A74BE17115E}"/>
              </a:ext>
            </a:extLst>
          </p:cNvPr>
          <p:cNvSpPr/>
          <p:nvPr/>
        </p:nvSpPr>
        <p:spPr>
          <a:xfrm>
            <a:off x="91738" y="6457071"/>
            <a:ext cx="469690" cy="3056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a:t>
            </a:r>
          </a:p>
        </p:txBody>
      </p:sp>
    </p:spTree>
    <p:extLst>
      <p:ext uri="{BB962C8B-B14F-4D97-AF65-F5344CB8AC3E}">
        <p14:creationId xmlns:p14="http://schemas.microsoft.com/office/powerpoint/2010/main" val="232947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1;p31">
            <a:extLst>
              <a:ext uri="{FF2B5EF4-FFF2-40B4-BE49-F238E27FC236}">
                <a16:creationId xmlns:a16="http://schemas.microsoft.com/office/drawing/2014/main" id="{CC2DA99B-3986-54C9-0D88-384B70C3E4F7}"/>
              </a:ext>
            </a:extLst>
          </p:cNvPr>
          <p:cNvSpPr txBox="1"/>
          <p:nvPr/>
        </p:nvSpPr>
        <p:spPr>
          <a:xfrm>
            <a:off x="2220600" y="195931"/>
            <a:ext cx="7750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800" dirty="0">
                <a:latin typeface="Fira Sans Medium"/>
                <a:ea typeface="Fira Sans Medium"/>
                <a:cs typeface="Fira Sans Medium"/>
                <a:sym typeface="Fira Sans Medium"/>
              </a:rPr>
              <a:t>Why Sentiment Analysis?</a:t>
            </a:r>
            <a:endParaRPr sz="2200" dirty="0">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D610D7AF-C872-728D-49F8-D3F22CC47BE4}"/>
              </a:ext>
            </a:extLst>
          </p:cNvPr>
          <p:cNvSpPr txBox="1"/>
          <p:nvPr/>
        </p:nvSpPr>
        <p:spPr>
          <a:xfrm>
            <a:off x="928185" y="735444"/>
            <a:ext cx="5521773" cy="1754326"/>
          </a:xfrm>
          <a:prstGeom prst="rect">
            <a:avLst/>
          </a:prstGeom>
          <a:noFill/>
        </p:spPr>
        <p:txBody>
          <a:bodyPr wrap="square">
            <a:spAutoFit/>
          </a:bodyPr>
          <a:lstStyle/>
          <a:p>
            <a:pPr algn="just"/>
            <a:r>
              <a:rPr lang="en-US" b="0" i="0" dirty="0">
                <a:effectLst/>
                <a:latin typeface="Söhne"/>
              </a:rPr>
              <a:t>Sentiment analysis is a powerful tool in natural language processing (NLP) that enables us to extract and analyze the emotions and opinions expressed in text data. Sentiment analysis is crucial in understanding the attitudes and opinions of customers towards products or services</a:t>
            </a:r>
            <a:endParaRPr lang="en-US" dirty="0"/>
          </a:p>
        </p:txBody>
      </p:sp>
      <p:grpSp>
        <p:nvGrpSpPr>
          <p:cNvPr id="8" name="Google Shape;270;p31">
            <a:extLst>
              <a:ext uri="{FF2B5EF4-FFF2-40B4-BE49-F238E27FC236}">
                <a16:creationId xmlns:a16="http://schemas.microsoft.com/office/drawing/2014/main" id="{2EC47F1E-0543-7E5C-70FD-5B1F9D004EE8}"/>
              </a:ext>
            </a:extLst>
          </p:cNvPr>
          <p:cNvGrpSpPr/>
          <p:nvPr/>
        </p:nvGrpSpPr>
        <p:grpSpPr>
          <a:xfrm>
            <a:off x="1168530" y="3583163"/>
            <a:ext cx="10362653" cy="2634810"/>
            <a:chOff x="1212300" y="1635999"/>
            <a:chExt cx="6719407" cy="1862763"/>
          </a:xfrm>
        </p:grpSpPr>
        <p:grpSp>
          <p:nvGrpSpPr>
            <p:cNvPr id="9" name="Google Shape;271;p31">
              <a:extLst>
                <a:ext uri="{FF2B5EF4-FFF2-40B4-BE49-F238E27FC236}">
                  <a16:creationId xmlns:a16="http://schemas.microsoft.com/office/drawing/2014/main" id="{D9F534D2-E424-F47B-5EE8-D9F88C6FE1E5}"/>
                </a:ext>
              </a:extLst>
            </p:cNvPr>
            <p:cNvGrpSpPr/>
            <p:nvPr/>
          </p:nvGrpSpPr>
          <p:grpSpPr>
            <a:xfrm>
              <a:off x="6077707" y="1644751"/>
              <a:ext cx="1854000" cy="1854000"/>
              <a:chOff x="6077707" y="1644751"/>
              <a:chExt cx="1854000" cy="1854000"/>
            </a:xfrm>
          </p:grpSpPr>
          <p:sp>
            <p:nvSpPr>
              <p:cNvPr id="19" name="Google Shape;272;p31">
                <a:extLst>
                  <a:ext uri="{FF2B5EF4-FFF2-40B4-BE49-F238E27FC236}">
                    <a16:creationId xmlns:a16="http://schemas.microsoft.com/office/drawing/2014/main" id="{A3C04CF0-8266-72BE-3124-ED435A61D52A}"/>
                  </a:ext>
                </a:extLst>
              </p:cNvPr>
              <p:cNvSpPr/>
              <p:nvPr/>
            </p:nvSpPr>
            <p:spPr>
              <a:xfrm>
                <a:off x="6077707"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p31">
                <a:extLst>
                  <a:ext uri="{FF2B5EF4-FFF2-40B4-BE49-F238E27FC236}">
                    <a16:creationId xmlns:a16="http://schemas.microsoft.com/office/drawing/2014/main" id="{FB31F6A3-484C-77B1-9946-D069939C5A94}"/>
                  </a:ext>
                </a:extLst>
              </p:cNvPr>
              <p:cNvSpPr txBox="1"/>
              <p:nvPr/>
            </p:nvSpPr>
            <p:spPr>
              <a:xfrm>
                <a:off x="6385925" y="2310208"/>
                <a:ext cx="1365300" cy="505624"/>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0" i="0" dirty="0">
                    <a:effectLst/>
                    <a:latin typeface="Söhne"/>
                  </a:rPr>
                  <a:t>Identify customer preferences</a:t>
                </a:r>
                <a:endParaRPr sz="1600" b="1" dirty="0">
                  <a:latin typeface="Montserrat"/>
                  <a:ea typeface="Montserrat"/>
                  <a:cs typeface="Montserrat"/>
                  <a:sym typeface="Montserrat"/>
                </a:endParaRPr>
              </a:p>
            </p:txBody>
          </p:sp>
        </p:grpSp>
        <p:grpSp>
          <p:nvGrpSpPr>
            <p:cNvPr id="10" name="Google Shape;274;p31">
              <a:extLst>
                <a:ext uri="{FF2B5EF4-FFF2-40B4-BE49-F238E27FC236}">
                  <a16:creationId xmlns:a16="http://schemas.microsoft.com/office/drawing/2014/main" id="{09728921-DA60-D0E8-3DD8-2FCB61F3A2CC}"/>
                </a:ext>
              </a:extLst>
            </p:cNvPr>
            <p:cNvGrpSpPr/>
            <p:nvPr/>
          </p:nvGrpSpPr>
          <p:grpSpPr>
            <a:xfrm>
              <a:off x="4455905" y="1644751"/>
              <a:ext cx="1854000" cy="1854000"/>
              <a:chOff x="4455905" y="1644751"/>
              <a:chExt cx="1854000" cy="1854000"/>
            </a:xfrm>
          </p:grpSpPr>
          <p:sp>
            <p:nvSpPr>
              <p:cNvPr id="17" name="Google Shape;275;p31">
                <a:extLst>
                  <a:ext uri="{FF2B5EF4-FFF2-40B4-BE49-F238E27FC236}">
                    <a16:creationId xmlns:a16="http://schemas.microsoft.com/office/drawing/2014/main" id="{6F95BA5B-AE51-ADE4-F3A0-C9CBC939CC58}"/>
                  </a:ext>
                </a:extLst>
              </p:cNvPr>
              <p:cNvSpPr/>
              <p:nvPr/>
            </p:nvSpPr>
            <p:spPr>
              <a:xfrm>
                <a:off x="4455905"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6;p31">
                <a:extLst>
                  <a:ext uri="{FF2B5EF4-FFF2-40B4-BE49-F238E27FC236}">
                    <a16:creationId xmlns:a16="http://schemas.microsoft.com/office/drawing/2014/main" id="{564F6645-A1CB-2AA4-07EE-D77A6E7C4281}"/>
                  </a:ext>
                </a:extLst>
              </p:cNvPr>
              <p:cNvSpPr txBox="1"/>
              <p:nvPr/>
            </p:nvSpPr>
            <p:spPr>
              <a:xfrm>
                <a:off x="4801519" y="2295919"/>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0" i="0" dirty="0">
                    <a:effectLst/>
                    <a:latin typeface="Söhne"/>
                  </a:rPr>
                  <a:t>Reputation management</a:t>
                </a:r>
                <a:endParaRPr sz="1600" b="1" dirty="0">
                  <a:latin typeface="Montserrat"/>
                  <a:ea typeface="Montserrat"/>
                  <a:cs typeface="Montserrat"/>
                  <a:sym typeface="Montserrat"/>
                </a:endParaRPr>
              </a:p>
            </p:txBody>
          </p:sp>
        </p:grpSp>
        <p:grpSp>
          <p:nvGrpSpPr>
            <p:cNvPr id="11" name="Google Shape;277;p31">
              <a:extLst>
                <a:ext uri="{FF2B5EF4-FFF2-40B4-BE49-F238E27FC236}">
                  <a16:creationId xmlns:a16="http://schemas.microsoft.com/office/drawing/2014/main" id="{C6B63D04-50F8-F675-257E-BCBE430041D3}"/>
                </a:ext>
              </a:extLst>
            </p:cNvPr>
            <p:cNvGrpSpPr/>
            <p:nvPr/>
          </p:nvGrpSpPr>
          <p:grpSpPr>
            <a:xfrm>
              <a:off x="2860802" y="1635999"/>
              <a:ext cx="1854000" cy="1854000"/>
              <a:chOff x="2860802" y="1644762"/>
              <a:chExt cx="1854000" cy="1854000"/>
            </a:xfrm>
          </p:grpSpPr>
          <p:sp>
            <p:nvSpPr>
              <p:cNvPr id="15" name="Google Shape;278;p31">
                <a:extLst>
                  <a:ext uri="{FF2B5EF4-FFF2-40B4-BE49-F238E27FC236}">
                    <a16:creationId xmlns:a16="http://schemas.microsoft.com/office/drawing/2014/main" id="{888FE5F2-D620-5011-83D0-CFF5A3672B2A}"/>
                  </a:ext>
                </a:extLst>
              </p:cNvPr>
              <p:cNvSpPr/>
              <p:nvPr/>
            </p:nvSpPr>
            <p:spPr>
              <a:xfrm>
                <a:off x="2860802"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1">
                <a:extLst>
                  <a:ext uri="{FF2B5EF4-FFF2-40B4-BE49-F238E27FC236}">
                    <a16:creationId xmlns:a16="http://schemas.microsoft.com/office/drawing/2014/main" id="{AF81A122-4D75-854B-93EF-59D9318D52F6}"/>
                  </a:ext>
                </a:extLst>
              </p:cNvPr>
              <p:cNvSpPr txBox="1"/>
              <p:nvPr/>
            </p:nvSpPr>
            <p:spPr>
              <a:xfrm>
                <a:off x="3165305" y="2303195"/>
                <a:ext cx="1290600" cy="542132"/>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0"/>
                  </a:spcAft>
                  <a:buClr>
                    <a:schemeClr val="dk1"/>
                  </a:buClr>
                  <a:buSzPts val="1100"/>
                  <a:buFont typeface="Arial"/>
                  <a:buNone/>
                </a:pPr>
                <a:r>
                  <a:rPr lang="en-US" sz="1600" b="0" i="0" dirty="0">
                    <a:effectLst/>
                    <a:latin typeface="Söhne"/>
                  </a:rPr>
                  <a:t>Improve customer service</a:t>
                </a:r>
              </a:p>
            </p:txBody>
          </p:sp>
        </p:grpSp>
        <p:sp>
          <p:nvSpPr>
            <p:cNvPr id="13" name="Google Shape;281;p31">
              <a:extLst>
                <a:ext uri="{FF2B5EF4-FFF2-40B4-BE49-F238E27FC236}">
                  <a16:creationId xmlns:a16="http://schemas.microsoft.com/office/drawing/2014/main" id="{4791587C-B6FF-08F0-871C-F7F5ACC4229D}"/>
                </a:ext>
              </a:extLst>
            </p:cNvPr>
            <p:cNvSpPr/>
            <p:nvPr/>
          </p:nvSpPr>
          <p:spPr>
            <a:xfrm>
              <a:off x="1212300"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DAC7CB0-5A84-BB18-1C5D-11E1FAE0695D}"/>
              </a:ext>
            </a:extLst>
          </p:cNvPr>
          <p:cNvGrpSpPr/>
          <p:nvPr/>
        </p:nvGrpSpPr>
        <p:grpSpPr>
          <a:xfrm>
            <a:off x="9410440" y="135453"/>
            <a:ext cx="2348700" cy="894675"/>
            <a:chOff x="212475" y="1855697"/>
            <a:chExt cx="2348700" cy="894675"/>
          </a:xfrm>
        </p:grpSpPr>
        <p:pic>
          <p:nvPicPr>
            <p:cNvPr id="22" name="Google Shape;254;p31">
              <a:extLst>
                <a:ext uri="{FF2B5EF4-FFF2-40B4-BE49-F238E27FC236}">
                  <a16:creationId xmlns:a16="http://schemas.microsoft.com/office/drawing/2014/main" id="{E260F5BA-FC54-4825-FA05-503FF45671C0}"/>
                </a:ext>
              </a:extLst>
            </p:cNvPr>
            <p:cNvPicPr preferRelativeResize="0"/>
            <p:nvPr/>
          </p:nvPicPr>
          <p:blipFill rotWithShape="1">
            <a:blip r:embed="rId2">
              <a:alphaModFix/>
            </a:blip>
            <a:srcRect l="2018" b="18870"/>
            <a:stretch/>
          </p:blipFill>
          <p:spPr>
            <a:xfrm>
              <a:off x="212475" y="1855697"/>
              <a:ext cx="2348700" cy="894675"/>
            </a:xfrm>
            <a:prstGeom prst="rect">
              <a:avLst/>
            </a:prstGeom>
            <a:noFill/>
            <a:ln w="19050" cap="flat" cmpd="sng">
              <a:solidFill>
                <a:schemeClr val="dk2"/>
              </a:solidFill>
              <a:prstDash val="solid"/>
              <a:round/>
              <a:headEnd type="none" w="sm" len="sm"/>
              <a:tailEnd type="none" w="sm" len="sm"/>
            </a:ln>
          </p:spPr>
        </p:pic>
        <p:sp>
          <p:nvSpPr>
            <p:cNvPr id="23" name="Google Shape;255;p31">
              <a:extLst>
                <a:ext uri="{FF2B5EF4-FFF2-40B4-BE49-F238E27FC236}">
                  <a16:creationId xmlns:a16="http://schemas.microsoft.com/office/drawing/2014/main" id="{CAC6813A-DDEE-53AA-5A88-AED24AA0EE22}"/>
                </a:ext>
              </a:extLst>
            </p:cNvPr>
            <p:cNvSpPr txBox="1"/>
            <p:nvPr/>
          </p:nvSpPr>
          <p:spPr>
            <a:xfrm>
              <a:off x="295425" y="2104775"/>
              <a:ext cx="2182800" cy="600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Positive:</a:t>
              </a:r>
              <a:endParaRPr sz="900" b="1" dirty="0">
                <a:solidFill>
                  <a:schemeClr val="dk1"/>
                </a:solidFill>
                <a:latin typeface="Calibri"/>
                <a:ea typeface="Calibri"/>
                <a:cs typeface="Calibri"/>
                <a:sym typeface="Calibri"/>
              </a:endParaRPr>
            </a:p>
            <a:p>
              <a:pPr marL="0" lvl="0" indent="0" algn="l" rtl="0">
                <a:spcBef>
                  <a:spcPts val="0"/>
                </a:spcBef>
                <a:spcAft>
                  <a:spcPts val="0"/>
                </a:spcAft>
                <a:buNone/>
              </a:pPr>
              <a:r>
                <a:rPr lang="en" sz="900" dirty="0">
                  <a:solidFill>
                    <a:schemeClr val="dk1"/>
                  </a:solidFill>
                  <a:latin typeface="Calibri"/>
                  <a:ea typeface="Calibri"/>
                  <a:cs typeface="Calibri"/>
                  <a:sym typeface="Calibri"/>
                </a:rPr>
                <a:t>Good quality product,I highly recommend!</a:t>
              </a:r>
              <a:endParaRPr sz="900" dirty="0">
                <a:solidFill>
                  <a:schemeClr val="dk1"/>
                </a:solidFill>
                <a:latin typeface="Calibri"/>
                <a:ea typeface="Calibri"/>
                <a:cs typeface="Calibri"/>
                <a:sym typeface="Calibri"/>
              </a:endParaRPr>
            </a:p>
          </p:txBody>
        </p:sp>
      </p:grpSp>
      <p:grpSp>
        <p:nvGrpSpPr>
          <p:cNvPr id="27" name="Google Shape;261;p31">
            <a:extLst>
              <a:ext uri="{FF2B5EF4-FFF2-40B4-BE49-F238E27FC236}">
                <a16:creationId xmlns:a16="http://schemas.microsoft.com/office/drawing/2014/main" id="{2FD1ABA7-5886-5B5E-3A74-BAD294707415}"/>
              </a:ext>
            </a:extLst>
          </p:cNvPr>
          <p:cNvGrpSpPr/>
          <p:nvPr/>
        </p:nvGrpSpPr>
        <p:grpSpPr>
          <a:xfrm>
            <a:off x="8260663" y="1175533"/>
            <a:ext cx="2413550" cy="923525"/>
            <a:chOff x="2942525" y="2478475"/>
            <a:chExt cx="2413550" cy="1290200"/>
          </a:xfrm>
        </p:grpSpPr>
        <p:grpSp>
          <p:nvGrpSpPr>
            <p:cNvPr id="28" name="Google Shape;262;p31">
              <a:extLst>
                <a:ext uri="{FF2B5EF4-FFF2-40B4-BE49-F238E27FC236}">
                  <a16:creationId xmlns:a16="http://schemas.microsoft.com/office/drawing/2014/main" id="{55E9E92E-437F-6C15-84F1-0018C7763794}"/>
                </a:ext>
              </a:extLst>
            </p:cNvPr>
            <p:cNvGrpSpPr/>
            <p:nvPr/>
          </p:nvGrpSpPr>
          <p:grpSpPr>
            <a:xfrm>
              <a:off x="2942525" y="2478475"/>
              <a:ext cx="2413550" cy="1290200"/>
              <a:chOff x="390648" y="388268"/>
              <a:chExt cx="3237926" cy="1286726"/>
            </a:xfrm>
          </p:grpSpPr>
          <p:pic>
            <p:nvPicPr>
              <p:cNvPr id="30" name="Google Shape;263;p31">
                <a:extLst>
                  <a:ext uri="{FF2B5EF4-FFF2-40B4-BE49-F238E27FC236}">
                    <a16:creationId xmlns:a16="http://schemas.microsoft.com/office/drawing/2014/main" id="{2C470830-7316-FA20-1291-1076C1AE6B24}"/>
                  </a:ext>
                </a:extLst>
              </p:cNvPr>
              <p:cNvPicPr preferRelativeResize="0"/>
              <p:nvPr/>
            </p:nvPicPr>
            <p:blipFill rotWithShape="1">
              <a:blip r:embed="rId3">
                <a:alphaModFix/>
              </a:blip>
              <a:srcRect l="1619" t="8551" r="50602" b="45623"/>
              <a:stretch/>
            </p:blipFill>
            <p:spPr>
              <a:xfrm>
                <a:off x="390648" y="388268"/>
                <a:ext cx="3237926" cy="1286726"/>
              </a:xfrm>
              <a:prstGeom prst="rect">
                <a:avLst/>
              </a:prstGeom>
              <a:noFill/>
              <a:ln w="19050" cap="flat" cmpd="sng">
                <a:solidFill>
                  <a:schemeClr val="dk2"/>
                </a:solidFill>
                <a:prstDash val="solid"/>
                <a:round/>
                <a:headEnd type="none" w="sm" len="sm"/>
                <a:tailEnd type="none" w="sm" len="sm"/>
              </a:ln>
            </p:spPr>
          </p:pic>
          <p:sp>
            <p:nvSpPr>
              <p:cNvPr id="31" name="Google Shape;264;p31">
                <a:extLst>
                  <a:ext uri="{FF2B5EF4-FFF2-40B4-BE49-F238E27FC236}">
                    <a16:creationId xmlns:a16="http://schemas.microsoft.com/office/drawing/2014/main" id="{9C5644C0-D011-82A4-93F9-EF36DB1A1E3B}"/>
                  </a:ext>
                </a:extLst>
              </p:cNvPr>
              <p:cNvSpPr/>
              <p:nvPr/>
            </p:nvSpPr>
            <p:spPr>
              <a:xfrm>
                <a:off x="496920" y="642239"/>
                <a:ext cx="976800" cy="1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5;p31">
              <a:extLst>
                <a:ext uri="{FF2B5EF4-FFF2-40B4-BE49-F238E27FC236}">
                  <a16:creationId xmlns:a16="http://schemas.microsoft.com/office/drawing/2014/main" id="{A004123C-458C-7DE7-2F53-A0F18A23E6AD}"/>
                </a:ext>
              </a:extLst>
            </p:cNvPr>
            <p:cNvSpPr txBox="1"/>
            <p:nvPr/>
          </p:nvSpPr>
          <p:spPr>
            <a:xfrm>
              <a:off x="2968550" y="2776028"/>
              <a:ext cx="2348700" cy="838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Neutral:</a:t>
              </a:r>
              <a:endParaRPr sz="900" dirty="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r>
                <a:rPr lang="en" sz="900" dirty="0">
                  <a:solidFill>
                    <a:srgbClr val="202124"/>
                  </a:solidFill>
                  <a:latin typeface="Calibri"/>
                  <a:ea typeface="Calibri"/>
                  <a:cs typeface="Calibri"/>
                  <a:sym typeface="Calibri"/>
                </a:rPr>
                <a:t>The service was alright. Not bad, not great.</a:t>
              </a:r>
              <a:endParaRPr sz="900" dirty="0">
                <a:latin typeface="Calibri"/>
                <a:ea typeface="Calibri"/>
                <a:cs typeface="Calibri"/>
                <a:sym typeface="Calibri"/>
              </a:endParaRPr>
            </a:p>
          </p:txBody>
        </p:sp>
      </p:grpSp>
      <p:grpSp>
        <p:nvGrpSpPr>
          <p:cNvPr id="3" name="Group 2">
            <a:extLst>
              <a:ext uri="{FF2B5EF4-FFF2-40B4-BE49-F238E27FC236}">
                <a16:creationId xmlns:a16="http://schemas.microsoft.com/office/drawing/2014/main" id="{69313AEF-0FC7-9AA0-3F27-13B0CF37B329}"/>
              </a:ext>
            </a:extLst>
          </p:cNvPr>
          <p:cNvGrpSpPr/>
          <p:nvPr/>
        </p:nvGrpSpPr>
        <p:grpSpPr>
          <a:xfrm>
            <a:off x="9377909" y="2244463"/>
            <a:ext cx="2413762" cy="923460"/>
            <a:chOff x="12484919" y="293924"/>
            <a:chExt cx="2413762" cy="923460"/>
          </a:xfrm>
        </p:grpSpPr>
        <p:grpSp>
          <p:nvGrpSpPr>
            <p:cNvPr id="33" name="Google Shape;257;p31">
              <a:extLst>
                <a:ext uri="{FF2B5EF4-FFF2-40B4-BE49-F238E27FC236}">
                  <a16:creationId xmlns:a16="http://schemas.microsoft.com/office/drawing/2014/main" id="{61CC420A-C084-12F5-3B09-EA2ECB330A3E}"/>
                </a:ext>
              </a:extLst>
            </p:cNvPr>
            <p:cNvGrpSpPr/>
            <p:nvPr/>
          </p:nvGrpSpPr>
          <p:grpSpPr>
            <a:xfrm>
              <a:off x="12484919" y="293924"/>
              <a:ext cx="2413762" cy="923460"/>
              <a:chOff x="5268775" y="1300770"/>
              <a:chExt cx="4368800" cy="2055950"/>
            </a:xfrm>
          </p:grpSpPr>
          <p:pic>
            <p:nvPicPr>
              <p:cNvPr id="35" name="Google Shape;258;p31">
                <a:extLst>
                  <a:ext uri="{FF2B5EF4-FFF2-40B4-BE49-F238E27FC236}">
                    <a16:creationId xmlns:a16="http://schemas.microsoft.com/office/drawing/2014/main" id="{2F1E7991-388D-603C-44F6-88098082B03B}"/>
                  </a:ext>
                </a:extLst>
              </p:cNvPr>
              <p:cNvPicPr preferRelativeResize="0"/>
              <p:nvPr/>
            </p:nvPicPr>
            <p:blipFill rotWithShape="1">
              <a:blip r:embed="rId3">
                <a:alphaModFix/>
              </a:blip>
              <a:srcRect l="50955" t="10116" r="1266" b="46275"/>
              <a:stretch/>
            </p:blipFill>
            <p:spPr>
              <a:xfrm>
                <a:off x="5268775" y="1300770"/>
                <a:ext cx="4368800" cy="2055950"/>
              </a:xfrm>
              <a:prstGeom prst="rect">
                <a:avLst/>
              </a:prstGeom>
              <a:noFill/>
              <a:ln w="9525" cap="flat" cmpd="sng">
                <a:solidFill>
                  <a:schemeClr val="dk1"/>
                </a:solidFill>
                <a:prstDash val="solid"/>
                <a:round/>
                <a:headEnd type="none" w="sm" len="sm"/>
                <a:tailEnd type="none" w="sm" len="sm"/>
              </a:ln>
            </p:spPr>
          </p:pic>
          <p:sp>
            <p:nvSpPr>
              <p:cNvPr id="36" name="Google Shape;259;p31">
                <a:extLst>
                  <a:ext uri="{FF2B5EF4-FFF2-40B4-BE49-F238E27FC236}">
                    <a16:creationId xmlns:a16="http://schemas.microsoft.com/office/drawing/2014/main" id="{B79FF0D6-4B61-2665-9999-433D3346C248}"/>
                  </a:ext>
                </a:extLst>
              </p:cNvPr>
              <p:cNvSpPr/>
              <p:nvPr/>
            </p:nvSpPr>
            <p:spPr>
              <a:xfrm>
                <a:off x="5408070" y="1961494"/>
                <a:ext cx="1098300" cy="2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60;p31">
              <a:extLst>
                <a:ext uri="{FF2B5EF4-FFF2-40B4-BE49-F238E27FC236}">
                  <a16:creationId xmlns:a16="http://schemas.microsoft.com/office/drawing/2014/main" id="{62866C86-F705-FE01-455C-C9752C141FEC}"/>
                </a:ext>
              </a:extLst>
            </p:cNvPr>
            <p:cNvSpPr txBox="1"/>
            <p:nvPr/>
          </p:nvSpPr>
          <p:spPr>
            <a:xfrm>
              <a:off x="12561875" y="491020"/>
              <a:ext cx="2234400" cy="600199"/>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dirty="0">
                  <a:solidFill>
                    <a:schemeClr val="dk1"/>
                  </a:solidFill>
                  <a:latin typeface="Calibri"/>
                  <a:ea typeface="Calibri"/>
                  <a:cs typeface="Calibri"/>
                  <a:sym typeface="Calibri"/>
                </a:rPr>
                <a:t>Negative product review</a:t>
              </a:r>
              <a:endParaRPr sz="9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900" dirty="0">
                  <a:solidFill>
                    <a:schemeClr val="dk1"/>
                  </a:solidFill>
                  <a:latin typeface="Calibri"/>
                  <a:ea typeface="Calibri"/>
                  <a:cs typeface="Calibri"/>
                  <a:sym typeface="Calibri"/>
                </a:rPr>
                <a:t>Absolute waste of money, will be sending it back ASAP!</a:t>
              </a:r>
              <a:endParaRPr sz="900" dirty="0">
                <a:latin typeface="Calibri"/>
                <a:ea typeface="Calibri"/>
                <a:cs typeface="Calibri"/>
                <a:sym typeface="Calibri"/>
              </a:endParaRPr>
            </a:p>
          </p:txBody>
        </p:sp>
      </p:grpSp>
      <p:sp>
        <p:nvSpPr>
          <p:cNvPr id="38" name="Google Shape;269;p31">
            <a:extLst>
              <a:ext uri="{FF2B5EF4-FFF2-40B4-BE49-F238E27FC236}">
                <a16:creationId xmlns:a16="http://schemas.microsoft.com/office/drawing/2014/main" id="{BFF6D917-4FC7-8439-5928-0B0BBB135E2A}"/>
              </a:ext>
            </a:extLst>
          </p:cNvPr>
          <p:cNvSpPr txBox="1"/>
          <p:nvPr/>
        </p:nvSpPr>
        <p:spPr>
          <a:xfrm>
            <a:off x="928185" y="2626363"/>
            <a:ext cx="2273900" cy="461635"/>
          </a:xfrm>
          <a:prstGeom prst="rect">
            <a:avLst/>
          </a:prstGeom>
          <a:solidFill>
            <a:srgbClr val="FFC0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Calibri"/>
                <a:ea typeface="Calibri"/>
                <a:cs typeface="Calibri"/>
                <a:sym typeface="Calibri"/>
              </a:rPr>
              <a:t>BUSINESS RELEVANCE</a:t>
            </a:r>
            <a:endParaRPr b="1" dirty="0">
              <a:latin typeface="Calibri"/>
              <a:ea typeface="Calibri"/>
              <a:cs typeface="Calibri"/>
              <a:sym typeface="Calibri"/>
            </a:endParaRPr>
          </a:p>
        </p:txBody>
      </p:sp>
      <p:cxnSp>
        <p:nvCxnSpPr>
          <p:cNvPr id="39" name="Google Shape;268;p31">
            <a:extLst>
              <a:ext uri="{FF2B5EF4-FFF2-40B4-BE49-F238E27FC236}">
                <a16:creationId xmlns:a16="http://schemas.microsoft.com/office/drawing/2014/main" id="{8ED27FC5-4990-3861-B463-1E5E1FD27ACD}"/>
              </a:ext>
            </a:extLst>
          </p:cNvPr>
          <p:cNvCxnSpPr>
            <a:cxnSpLocks/>
          </p:cNvCxnSpPr>
          <p:nvPr/>
        </p:nvCxnSpPr>
        <p:spPr>
          <a:xfrm>
            <a:off x="908044" y="3335580"/>
            <a:ext cx="10883627" cy="0"/>
          </a:xfrm>
          <a:prstGeom prst="straightConnector1">
            <a:avLst/>
          </a:prstGeom>
          <a:noFill/>
          <a:ln w="28575" cap="flat" cmpd="sng">
            <a:solidFill>
              <a:schemeClr val="tx1"/>
            </a:solidFill>
            <a:prstDash val="solid"/>
            <a:round/>
            <a:headEnd type="diamond" w="med" len="med"/>
            <a:tailEnd type="diamond" w="med" len="med"/>
          </a:ln>
        </p:spPr>
      </p:cxnSp>
      <p:sp>
        <p:nvSpPr>
          <p:cNvPr id="41" name="Google Shape;279;p31">
            <a:extLst>
              <a:ext uri="{FF2B5EF4-FFF2-40B4-BE49-F238E27FC236}">
                <a16:creationId xmlns:a16="http://schemas.microsoft.com/office/drawing/2014/main" id="{C098FBE1-0396-4D37-BAFA-763E10E628DB}"/>
              </a:ext>
            </a:extLst>
          </p:cNvPr>
          <p:cNvSpPr txBox="1"/>
          <p:nvPr/>
        </p:nvSpPr>
        <p:spPr>
          <a:xfrm>
            <a:off x="1567800" y="4514492"/>
            <a:ext cx="1990360" cy="737501"/>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1600" b="0" i="0" dirty="0">
                <a:effectLst/>
                <a:latin typeface="Söhne"/>
              </a:rPr>
              <a:t>Improve product quality</a:t>
            </a:r>
            <a:endParaRPr lang="en-US" sz="1600" dirty="0">
              <a:latin typeface="Montserrat"/>
              <a:ea typeface="Montserrat"/>
              <a:cs typeface="Montserrat"/>
              <a:sym typeface="Montserrat"/>
            </a:endParaRPr>
          </a:p>
        </p:txBody>
      </p:sp>
      <p:sp>
        <p:nvSpPr>
          <p:cNvPr id="6" name="Oval 5">
            <a:extLst>
              <a:ext uri="{FF2B5EF4-FFF2-40B4-BE49-F238E27FC236}">
                <a16:creationId xmlns:a16="http://schemas.microsoft.com/office/drawing/2014/main" id="{165608EC-CD7D-E816-7D85-F9AB750D87B1}"/>
              </a:ext>
            </a:extLst>
          </p:cNvPr>
          <p:cNvSpPr/>
          <p:nvPr/>
        </p:nvSpPr>
        <p:spPr>
          <a:xfrm>
            <a:off x="91738" y="6457071"/>
            <a:ext cx="469690" cy="3056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a:t>
            </a:r>
          </a:p>
        </p:txBody>
      </p:sp>
    </p:spTree>
    <p:extLst>
      <p:ext uri="{BB962C8B-B14F-4D97-AF65-F5344CB8AC3E}">
        <p14:creationId xmlns:p14="http://schemas.microsoft.com/office/powerpoint/2010/main" val="399050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5D7ABD-6B73-C0C4-7452-DA7533F3AAE4}"/>
              </a:ext>
            </a:extLst>
          </p:cNvPr>
          <p:cNvSpPr txBox="1"/>
          <p:nvPr/>
        </p:nvSpPr>
        <p:spPr>
          <a:xfrm>
            <a:off x="685067" y="209083"/>
            <a:ext cx="10821866" cy="523220"/>
          </a:xfrm>
          <a:prstGeom prst="rect">
            <a:avLst/>
          </a:prstGeom>
          <a:noFill/>
        </p:spPr>
        <p:txBody>
          <a:bodyPr wrap="square">
            <a:spAutoFit/>
          </a:bodyPr>
          <a:lstStyle/>
          <a:p>
            <a:pPr marL="0" marR="0" lvl="0" indent="0" algn="ctr" rtl="0">
              <a:spcBef>
                <a:spcPts val="0"/>
              </a:spcBef>
              <a:spcAft>
                <a:spcPts val="0"/>
              </a:spcAft>
              <a:buNone/>
            </a:pPr>
            <a:r>
              <a:rPr lang="en-US" sz="2800" dirty="0">
                <a:latin typeface="Fira Sans Medium"/>
                <a:ea typeface="Fira Sans Medium"/>
                <a:cs typeface="Fira Sans Medium"/>
                <a:sym typeface="Fira Sans Medium"/>
              </a:rPr>
              <a:t>OFFICE PRODUCT – Subcategory wise Positive and Negative Votes</a:t>
            </a:r>
          </a:p>
        </p:txBody>
      </p:sp>
      <p:sp>
        <p:nvSpPr>
          <p:cNvPr id="3" name="Oval 2">
            <a:extLst>
              <a:ext uri="{FF2B5EF4-FFF2-40B4-BE49-F238E27FC236}">
                <a16:creationId xmlns:a16="http://schemas.microsoft.com/office/drawing/2014/main" id="{73E83F2A-7837-3B6D-6030-266BD508BCA5}"/>
              </a:ext>
            </a:extLst>
          </p:cNvPr>
          <p:cNvSpPr/>
          <p:nvPr/>
        </p:nvSpPr>
        <p:spPr>
          <a:xfrm>
            <a:off x="91738" y="6428935"/>
            <a:ext cx="469690" cy="333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9</a:t>
            </a:r>
          </a:p>
        </p:txBody>
      </p:sp>
      <p:pic>
        <p:nvPicPr>
          <p:cNvPr id="15" name="Picture 14">
            <a:extLst>
              <a:ext uri="{FF2B5EF4-FFF2-40B4-BE49-F238E27FC236}">
                <a16:creationId xmlns:a16="http://schemas.microsoft.com/office/drawing/2014/main" id="{5BA79249-6DAF-0CDF-2BF0-3E6939FFD8DF}"/>
              </a:ext>
            </a:extLst>
          </p:cNvPr>
          <p:cNvPicPr>
            <a:picLocks noChangeAspect="1"/>
          </p:cNvPicPr>
          <p:nvPr/>
        </p:nvPicPr>
        <p:blipFill rotWithShape="1">
          <a:blip r:embed="rId2"/>
          <a:srcRect l="16982" r="15411"/>
          <a:stretch/>
        </p:blipFill>
        <p:spPr>
          <a:xfrm>
            <a:off x="6606683" y="1705832"/>
            <a:ext cx="5462954" cy="3882283"/>
          </a:xfrm>
          <a:prstGeom prst="rect">
            <a:avLst/>
          </a:prstGeom>
        </p:spPr>
      </p:pic>
      <p:pic>
        <p:nvPicPr>
          <p:cNvPr id="17" name="Picture 16">
            <a:extLst>
              <a:ext uri="{FF2B5EF4-FFF2-40B4-BE49-F238E27FC236}">
                <a16:creationId xmlns:a16="http://schemas.microsoft.com/office/drawing/2014/main" id="{87E29432-55AB-C8A3-9823-96D76A4B5B70}"/>
              </a:ext>
            </a:extLst>
          </p:cNvPr>
          <p:cNvPicPr>
            <a:picLocks noChangeAspect="1"/>
          </p:cNvPicPr>
          <p:nvPr/>
        </p:nvPicPr>
        <p:blipFill rotWithShape="1">
          <a:blip r:embed="rId3"/>
          <a:srcRect l="9841" r="13133"/>
          <a:stretch/>
        </p:blipFill>
        <p:spPr>
          <a:xfrm>
            <a:off x="23446" y="1753092"/>
            <a:ext cx="6072554" cy="3787765"/>
          </a:xfrm>
          <a:prstGeom prst="rect">
            <a:avLst/>
          </a:prstGeom>
        </p:spPr>
      </p:pic>
    </p:spTree>
    <p:extLst>
      <p:ext uri="{BB962C8B-B14F-4D97-AF65-F5344CB8AC3E}">
        <p14:creationId xmlns:p14="http://schemas.microsoft.com/office/powerpoint/2010/main" val="13822806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3E7542-3FFD-BFE7-53B4-C2FCE7D562E6}"/>
              </a:ext>
            </a:extLst>
          </p:cNvPr>
          <p:cNvSpPr txBox="1"/>
          <p:nvPr/>
        </p:nvSpPr>
        <p:spPr>
          <a:xfrm>
            <a:off x="829993" y="282544"/>
            <a:ext cx="10245091" cy="523220"/>
          </a:xfrm>
          <a:prstGeom prst="rect">
            <a:avLst/>
          </a:prstGeom>
          <a:noFill/>
        </p:spPr>
        <p:txBody>
          <a:bodyPr wrap="square">
            <a:spAutoFit/>
          </a:bodyPr>
          <a:lstStyle/>
          <a:p>
            <a:pPr marL="0" marR="0" lvl="0" indent="0" algn="ctr" rtl="0">
              <a:spcBef>
                <a:spcPts val="0"/>
              </a:spcBef>
              <a:spcAft>
                <a:spcPts val="0"/>
              </a:spcAft>
              <a:buNone/>
            </a:pPr>
            <a:r>
              <a:rPr lang="en-US" sz="2800" dirty="0">
                <a:latin typeface="Fira Sans Medium"/>
                <a:ea typeface="Fira Sans Medium"/>
                <a:cs typeface="Fira Sans Medium"/>
                <a:sym typeface="Fira Sans Medium"/>
              </a:rPr>
              <a:t>CDs VINYL– Sub Category wise Positive and Negative Votes </a:t>
            </a:r>
          </a:p>
        </p:txBody>
      </p:sp>
      <p:sp>
        <p:nvSpPr>
          <p:cNvPr id="3" name="Oval 2">
            <a:extLst>
              <a:ext uri="{FF2B5EF4-FFF2-40B4-BE49-F238E27FC236}">
                <a16:creationId xmlns:a16="http://schemas.microsoft.com/office/drawing/2014/main" id="{581575EA-719C-1E45-24AB-A2FF51E0907F}"/>
              </a:ext>
            </a:extLst>
          </p:cNvPr>
          <p:cNvSpPr/>
          <p:nvPr/>
        </p:nvSpPr>
        <p:spPr>
          <a:xfrm>
            <a:off x="91738" y="6288257"/>
            <a:ext cx="639782" cy="4744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10</a:t>
            </a:r>
          </a:p>
        </p:txBody>
      </p:sp>
      <p:pic>
        <p:nvPicPr>
          <p:cNvPr id="4" name="Picture 3">
            <a:extLst>
              <a:ext uri="{FF2B5EF4-FFF2-40B4-BE49-F238E27FC236}">
                <a16:creationId xmlns:a16="http://schemas.microsoft.com/office/drawing/2014/main" id="{17166A1A-28D4-6CBB-4691-2531F23C946E}"/>
              </a:ext>
            </a:extLst>
          </p:cNvPr>
          <p:cNvPicPr>
            <a:picLocks noChangeAspect="1"/>
          </p:cNvPicPr>
          <p:nvPr/>
        </p:nvPicPr>
        <p:blipFill>
          <a:blip r:embed="rId2"/>
          <a:stretch>
            <a:fillRect/>
          </a:stretch>
        </p:blipFill>
        <p:spPr>
          <a:xfrm>
            <a:off x="-1853772" y="1415617"/>
            <a:ext cx="9259592" cy="4448796"/>
          </a:xfrm>
          <a:prstGeom prst="rect">
            <a:avLst/>
          </a:prstGeom>
        </p:spPr>
      </p:pic>
      <p:pic>
        <p:nvPicPr>
          <p:cNvPr id="7" name="Picture 6">
            <a:extLst>
              <a:ext uri="{FF2B5EF4-FFF2-40B4-BE49-F238E27FC236}">
                <a16:creationId xmlns:a16="http://schemas.microsoft.com/office/drawing/2014/main" id="{6DB42E8D-68D7-0CF0-3F32-B079B238477A}"/>
              </a:ext>
            </a:extLst>
          </p:cNvPr>
          <p:cNvPicPr>
            <a:picLocks noChangeAspect="1"/>
          </p:cNvPicPr>
          <p:nvPr/>
        </p:nvPicPr>
        <p:blipFill rotWithShape="1">
          <a:blip r:embed="rId3"/>
          <a:srcRect l="16678" r="19666"/>
          <a:stretch/>
        </p:blipFill>
        <p:spPr>
          <a:xfrm>
            <a:off x="6096000" y="1415617"/>
            <a:ext cx="5894363" cy="4448796"/>
          </a:xfrm>
          <a:prstGeom prst="rect">
            <a:avLst/>
          </a:prstGeom>
        </p:spPr>
      </p:pic>
    </p:spTree>
    <p:extLst>
      <p:ext uri="{BB962C8B-B14F-4D97-AF65-F5344CB8AC3E}">
        <p14:creationId xmlns:p14="http://schemas.microsoft.com/office/powerpoint/2010/main" val="5330988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2;p37">
            <a:extLst>
              <a:ext uri="{FF2B5EF4-FFF2-40B4-BE49-F238E27FC236}">
                <a16:creationId xmlns:a16="http://schemas.microsoft.com/office/drawing/2014/main" id="{266DDAC7-CAA3-EE53-FF35-29846A91F454}"/>
              </a:ext>
            </a:extLst>
          </p:cNvPr>
          <p:cNvSpPr txBox="1"/>
          <p:nvPr/>
        </p:nvSpPr>
        <p:spPr>
          <a:xfrm>
            <a:off x="3996450" y="258612"/>
            <a:ext cx="41991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Time Series Analysis</a:t>
            </a:r>
            <a:endParaRPr sz="27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B025042E-594E-74E9-C1CE-D01DE7DFA123}"/>
              </a:ext>
            </a:extLst>
          </p:cNvPr>
          <p:cNvSpPr txBox="1"/>
          <p:nvPr/>
        </p:nvSpPr>
        <p:spPr>
          <a:xfrm>
            <a:off x="798341" y="1026831"/>
            <a:ext cx="6098344" cy="1477328"/>
          </a:xfrm>
          <a:prstGeom prst="rect">
            <a:avLst/>
          </a:prstGeom>
          <a:noFill/>
        </p:spPr>
        <p:txBody>
          <a:bodyPr wrap="square">
            <a:spAutoFit/>
          </a:bodyPr>
          <a:lstStyle/>
          <a:p>
            <a:pPr algn="just"/>
            <a:r>
              <a:rPr lang="en-US" b="0" i="0" dirty="0">
                <a:effectLst/>
                <a:latin typeface="Söhne"/>
              </a:rPr>
              <a:t>Time series analysis can uncover hidden trends in customer sentiment from historical data, enabling businesses to make data-driven decisions about marketing, inventory, and customer support by forecasting future sentiment trends for subcategories.</a:t>
            </a:r>
            <a:endParaRPr lang="en-US" dirty="0"/>
          </a:p>
        </p:txBody>
      </p:sp>
      <p:sp>
        <p:nvSpPr>
          <p:cNvPr id="5" name="Rectangle 4">
            <a:extLst>
              <a:ext uri="{FF2B5EF4-FFF2-40B4-BE49-F238E27FC236}">
                <a16:creationId xmlns:a16="http://schemas.microsoft.com/office/drawing/2014/main" id="{9F4152D5-2AEC-1936-3EC1-BF384880AD2B}"/>
              </a:ext>
            </a:extLst>
          </p:cNvPr>
          <p:cNvSpPr/>
          <p:nvPr/>
        </p:nvSpPr>
        <p:spPr>
          <a:xfrm>
            <a:off x="370449" y="2563463"/>
            <a:ext cx="11451102" cy="3898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6233A38-3D81-008B-A39D-4C8307AEA4F6}"/>
              </a:ext>
            </a:extLst>
          </p:cNvPr>
          <p:cNvCxnSpPr/>
          <p:nvPr/>
        </p:nvCxnSpPr>
        <p:spPr>
          <a:xfrm flipV="1">
            <a:off x="4501662" y="3573194"/>
            <a:ext cx="0" cy="956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C900C1-951C-F071-7987-903EDC19FF5A}"/>
              </a:ext>
            </a:extLst>
          </p:cNvPr>
          <p:cNvCxnSpPr/>
          <p:nvPr/>
        </p:nvCxnSpPr>
        <p:spPr>
          <a:xfrm flipV="1">
            <a:off x="9650437" y="3573194"/>
            <a:ext cx="0" cy="956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6398AAE-679E-7429-C822-3E85A4BB2DDB}"/>
              </a:ext>
            </a:extLst>
          </p:cNvPr>
          <p:cNvSpPr/>
          <p:nvPr/>
        </p:nvSpPr>
        <p:spPr>
          <a:xfrm>
            <a:off x="11268222" y="4375909"/>
            <a:ext cx="225083" cy="2630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BFA9F2-2D7C-35FB-73D4-DD1427ADF0ED}"/>
              </a:ext>
            </a:extLst>
          </p:cNvPr>
          <p:cNvSpPr/>
          <p:nvPr/>
        </p:nvSpPr>
        <p:spPr>
          <a:xfrm>
            <a:off x="851097" y="4398282"/>
            <a:ext cx="225083" cy="2630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6204C95-5E76-4D87-4989-178EB3F1C639}"/>
              </a:ext>
            </a:extLst>
          </p:cNvPr>
          <p:cNvSpPr/>
          <p:nvPr/>
        </p:nvSpPr>
        <p:spPr>
          <a:xfrm>
            <a:off x="6896685" y="4398282"/>
            <a:ext cx="225083" cy="263028"/>
          </a:xfrm>
          <a:prstGeom prst="ellipse">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0ADDC16-32E6-1194-EECF-07337B6273F5}"/>
              </a:ext>
            </a:extLst>
          </p:cNvPr>
          <p:cNvGrpSpPr/>
          <p:nvPr/>
        </p:nvGrpSpPr>
        <p:grpSpPr>
          <a:xfrm>
            <a:off x="942535" y="2954215"/>
            <a:ext cx="10438228" cy="3507639"/>
            <a:chOff x="942535" y="2954215"/>
            <a:chExt cx="10438228" cy="3507639"/>
          </a:xfrm>
        </p:grpSpPr>
        <p:cxnSp>
          <p:nvCxnSpPr>
            <p:cNvPr id="7" name="Straight Connector 6">
              <a:extLst>
                <a:ext uri="{FF2B5EF4-FFF2-40B4-BE49-F238E27FC236}">
                  <a16:creationId xmlns:a16="http://schemas.microsoft.com/office/drawing/2014/main" id="{CC271212-1413-286F-72C4-E4A8DB9933C7}"/>
                </a:ext>
              </a:extLst>
            </p:cNvPr>
            <p:cNvCxnSpPr/>
            <p:nvPr/>
          </p:nvCxnSpPr>
          <p:spPr>
            <a:xfrm>
              <a:off x="942535" y="4529797"/>
              <a:ext cx="1043822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DBD6B1-3731-23BB-746E-423FFD4F325B}"/>
                </a:ext>
              </a:extLst>
            </p:cNvPr>
            <p:cNvCxnSpPr/>
            <p:nvPr/>
          </p:nvCxnSpPr>
          <p:spPr>
            <a:xfrm>
              <a:off x="2658794" y="4529797"/>
              <a:ext cx="0" cy="13013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5CAE1E4-9DF1-7D08-001A-C16F7C8CA77A}"/>
                </a:ext>
              </a:extLst>
            </p:cNvPr>
            <p:cNvSpPr/>
            <p:nvPr/>
          </p:nvSpPr>
          <p:spPr>
            <a:xfrm>
              <a:off x="1209822" y="5582522"/>
              <a:ext cx="3179298" cy="879332"/>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Söhne"/>
                </a:rPr>
                <a:t>D</a:t>
              </a:r>
              <a:r>
                <a:rPr lang="en-US" b="0" i="0" dirty="0">
                  <a:solidFill>
                    <a:schemeClr val="tx1"/>
                  </a:solidFill>
                  <a:effectLst/>
                  <a:latin typeface="Söhne"/>
                </a:rPr>
                <a:t>ata available is a time series ranging from 1998 to 2018.</a:t>
              </a:r>
              <a:endParaRPr lang="en-US" dirty="0">
                <a:solidFill>
                  <a:schemeClr val="tx1"/>
                </a:solidFill>
              </a:endParaRPr>
            </a:p>
          </p:txBody>
        </p:sp>
        <p:sp>
          <p:nvSpPr>
            <p:cNvPr id="17" name="Rectangle 16">
              <a:extLst>
                <a:ext uri="{FF2B5EF4-FFF2-40B4-BE49-F238E27FC236}">
                  <a16:creationId xmlns:a16="http://schemas.microsoft.com/office/drawing/2014/main" id="{AF7CB161-9A18-E3ED-E371-05FD98A1BF2D}"/>
                </a:ext>
              </a:extLst>
            </p:cNvPr>
            <p:cNvSpPr/>
            <p:nvPr/>
          </p:nvSpPr>
          <p:spPr>
            <a:xfrm>
              <a:off x="2321169" y="2954216"/>
              <a:ext cx="3774831" cy="737813"/>
            </a:xfrm>
            <a:prstGeom prst="rect">
              <a:avLst/>
            </a:prstGeom>
            <a:solidFill>
              <a:srgbClr val="FE98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0" i="0" dirty="0">
                  <a:solidFill>
                    <a:schemeClr val="tx1"/>
                  </a:solidFill>
                  <a:effectLst/>
                  <a:latin typeface="Söhne"/>
                </a:rPr>
                <a:t>A forecast was made for the period of 2018 to 2022 in Office Products.</a:t>
              </a:r>
              <a:endParaRPr lang="en-US" dirty="0">
                <a:solidFill>
                  <a:schemeClr val="tx1"/>
                </a:solidFill>
              </a:endParaRPr>
            </a:p>
          </p:txBody>
        </p:sp>
        <p:sp>
          <p:nvSpPr>
            <p:cNvPr id="18" name="Rectangle 17">
              <a:extLst>
                <a:ext uri="{FF2B5EF4-FFF2-40B4-BE49-F238E27FC236}">
                  <a16:creationId xmlns:a16="http://schemas.microsoft.com/office/drawing/2014/main" id="{8D6C90F0-A322-FBE8-0025-23B83D52E035}"/>
                </a:ext>
              </a:extLst>
            </p:cNvPr>
            <p:cNvSpPr/>
            <p:nvPr/>
          </p:nvSpPr>
          <p:spPr>
            <a:xfrm>
              <a:off x="6705600" y="2954215"/>
              <a:ext cx="4555100" cy="737815"/>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0" i="0" dirty="0">
                  <a:solidFill>
                    <a:schemeClr val="tx1"/>
                  </a:solidFill>
                  <a:effectLst/>
                  <a:latin typeface="Söhne"/>
                </a:rPr>
                <a:t>SARIMA  model was used. As the data contains trend, seasonality, and residual components.</a:t>
              </a:r>
              <a:endParaRPr lang="en-US" dirty="0">
                <a:solidFill>
                  <a:schemeClr val="tx1"/>
                </a:solidFill>
              </a:endParaRPr>
            </a:p>
          </p:txBody>
        </p:sp>
        <p:sp>
          <p:nvSpPr>
            <p:cNvPr id="19" name="Rectangle 18">
              <a:extLst>
                <a:ext uri="{FF2B5EF4-FFF2-40B4-BE49-F238E27FC236}">
                  <a16:creationId xmlns:a16="http://schemas.microsoft.com/office/drawing/2014/main" id="{D386ADD0-00E3-0DDF-299C-603E19A4AE0E}"/>
                </a:ext>
              </a:extLst>
            </p:cNvPr>
            <p:cNvSpPr/>
            <p:nvPr/>
          </p:nvSpPr>
          <p:spPr>
            <a:xfrm>
              <a:off x="5681003" y="5582521"/>
              <a:ext cx="2869809" cy="879332"/>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Söhne"/>
                </a:rPr>
                <a:t>D</a:t>
              </a:r>
              <a:r>
                <a:rPr lang="en-US" b="0" i="0" dirty="0">
                  <a:solidFill>
                    <a:schemeClr val="tx1"/>
                  </a:solidFill>
                  <a:effectLst/>
                  <a:latin typeface="Söhne"/>
                </a:rPr>
                <a:t>ata was resampled to a monthly frequency.</a:t>
              </a:r>
              <a:endParaRPr lang="en-US" dirty="0">
                <a:solidFill>
                  <a:schemeClr val="tx1"/>
                </a:solidFill>
              </a:endParaRPr>
            </a:p>
          </p:txBody>
        </p:sp>
        <p:sp>
          <p:nvSpPr>
            <p:cNvPr id="22" name="Oval 21">
              <a:extLst>
                <a:ext uri="{FF2B5EF4-FFF2-40B4-BE49-F238E27FC236}">
                  <a16:creationId xmlns:a16="http://schemas.microsoft.com/office/drawing/2014/main" id="{227A26D3-236A-0CC3-1CBD-8E10CDC67AC0}"/>
                </a:ext>
              </a:extLst>
            </p:cNvPr>
            <p:cNvSpPr/>
            <p:nvPr/>
          </p:nvSpPr>
          <p:spPr>
            <a:xfrm>
              <a:off x="2555631" y="4398282"/>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8FBF03-6B03-46BC-90F7-6B0341785070}"/>
                </a:ext>
              </a:extLst>
            </p:cNvPr>
            <p:cNvSpPr/>
            <p:nvPr/>
          </p:nvSpPr>
          <p:spPr>
            <a:xfrm>
              <a:off x="9533206" y="4377512"/>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D9A7C7A-A285-E79F-E977-79CA3F9711DE}"/>
                </a:ext>
              </a:extLst>
            </p:cNvPr>
            <p:cNvSpPr/>
            <p:nvPr/>
          </p:nvSpPr>
          <p:spPr>
            <a:xfrm>
              <a:off x="4389120" y="4375909"/>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E87463-1C86-D402-9BC5-F7225FAED183}"/>
                </a:ext>
              </a:extLst>
            </p:cNvPr>
            <p:cNvCxnSpPr/>
            <p:nvPr/>
          </p:nvCxnSpPr>
          <p:spPr>
            <a:xfrm>
              <a:off x="7019778" y="4529797"/>
              <a:ext cx="0" cy="11535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E3711081-7187-1A14-59A3-74DA69018E3C}"/>
              </a:ext>
            </a:extLst>
          </p:cNvPr>
          <p:cNvSpPr/>
          <p:nvPr/>
        </p:nvSpPr>
        <p:spPr>
          <a:xfrm>
            <a:off x="6890824"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38A508A-E6A1-E672-A3C1-BB22C1DFEFC6}"/>
              </a:ext>
            </a:extLst>
          </p:cNvPr>
          <p:cNvSpPr/>
          <p:nvPr/>
        </p:nvSpPr>
        <p:spPr>
          <a:xfrm>
            <a:off x="2555630"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08823A5-200A-198B-B721-15533D1333B0}"/>
              </a:ext>
            </a:extLst>
          </p:cNvPr>
          <p:cNvSpPr/>
          <p:nvPr/>
        </p:nvSpPr>
        <p:spPr>
          <a:xfrm>
            <a:off x="4394980" y="4386225"/>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50A68F9-5638-FC57-A07E-FA7B32E6C34A}"/>
              </a:ext>
            </a:extLst>
          </p:cNvPr>
          <p:cNvSpPr/>
          <p:nvPr/>
        </p:nvSpPr>
        <p:spPr>
          <a:xfrm>
            <a:off x="9544929" y="4389977"/>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DE9F90E-FF4A-404B-7F3F-C4D98D26B21E}"/>
              </a:ext>
            </a:extLst>
          </p:cNvPr>
          <p:cNvSpPr/>
          <p:nvPr/>
        </p:nvSpPr>
        <p:spPr>
          <a:xfrm>
            <a:off x="856957"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E49E280-8213-6B2B-C54C-53D68B664D3B}"/>
              </a:ext>
            </a:extLst>
          </p:cNvPr>
          <p:cNvSpPr/>
          <p:nvPr/>
        </p:nvSpPr>
        <p:spPr>
          <a:xfrm>
            <a:off x="11289320"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A0A196-5353-9E76-2914-EA8AAC5007DC}"/>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11</a:t>
            </a:r>
          </a:p>
        </p:txBody>
      </p:sp>
    </p:spTree>
    <p:extLst>
      <p:ext uri="{BB962C8B-B14F-4D97-AF65-F5344CB8AC3E}">
        <p14:creationId xmlns:p14="http://schemas.microsoft.com/office/powerpoint/2010/main" val="385198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1;p38">
            <a:extLst>
              <a:ext uri="{FF2B5EF4-FFF2-40B4-BE49-F238E27FC236}">
                <a16:creationId xmlns:a16="http://schemas.microsoft.com/office/drawing/2014/main" id="{6A32BA42-9D0E-A6B1-F7A9-183480525290}"/>
              </a:ext>
            </a:extLst>
          </p:cNvPr>
          <p:cNvSpPr txBox="1"/>
          <p:nvPr/>
        </p:nvSpPr>
        <p:spPr>
          <a:xfrm>
            <a:off x="2377200" y="167491"/>
            <a:ext cx="74376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dirty="0">
                <a:latin typeface="Fira Sans Medium"/>
                <a:ea typeface="Fira Sans Medium"/>
                <a:cs typeface="Fira Sans Medium"/>
                <a:sym typeface="Fira Sans Medium"/>
              </a:rPr>
              <a:t>Office Products </a:t>
            </a:r>
            <a:endParaRPr sz="3200" dirty="0">
              <a:latin typeface="Fira Sans Medium"/>
              <a:ea typeface="Fira Sans Medium"/>
              <a:cs typeface="Fira Sans Medium"/>
              <a:sym typeface="Fira Sans Medium"/>
            </a:endParaRPr>
          </a:p>
        </p:txBody>
      </p:sp>
      <p:sp>
        <p:nvSpPr>
          <p:cNvPr id="3" name="Google Shape;381;p38">
            <a:extLst>
              <a:ext uri="{FF2B5EF4-FFF2-40B4-BE49-F238E27FC236}">
                <a16:creationId xmlns:a16="http://schemas.microsoft.com/office/drawing/2014/main" id="{0EC95162-95CB-482E-9FF5-B54FBC8D8DDC}"/>
              </a:ext>
            </a:extLst>
          </p:cNvPr>
          <p:cNvSpPr txBox="1"/>
          <p:nvPr/>
        </p:nvSpPr>
        <p:spPr>
          <a:xfrm>
            <a:off x="2377200" y="729153"/>
            <a:ext cx="7437600"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dirty="0">
                <a:latin typeface="Fira Sans Medium"/>
                <a:ea typeface="Fira Sans Medium"/>
                <a:cs typeface="Fira Sans Medium"/>
                <a:sym typeface="Fira Sans Medium"/>
              </a:rPr>
              <a:t>Forecasting Sentiments</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E620F144-D868-4536-F0DF-C97143D51A57}"/>
              </a:ext>
            </a:extLst>
          </p:cNvPr>
          <p:cNvSpPr txBox="1"/>
          <p:nvPr/>
        </p:nvSpPr>
        <p:spPr>
          <a:xfrm>
            <a:off x="360093" y="5090130"/>
            <a:ext cx="11176000" cy="1200329"/>
          </a:xfrm>
          <a:prstGeom prst="rect">
            <a:avLst/>
          </a:prstGeom>
          <a:ln w="38100"/>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latin typeface="Söhne"/>
              </a:rPr>
              <a:t>Future F</a:t>
            </a:r>
            <a:r>
              <a:rPr lang="en-US" b="0" i="0" dirty="0">
                <a:effectLst/>
                <a:latin typeface="Söhne"/>
              </a:rPr>
              <a:t>orecast plot shows the predicted values for a specific variable over time . We can see  seasonal or cyclical patterns exist in the forecast. By This we can confirm that the Customer Rating Forecast is good which is lying in between </a:t>
            </a:r>
            <a:r>
              <a:rPr lang="en-US" dirty="0">
                <a:latin typeface="Söhne"/>
              </a:rPr>
              <a:t>2</a:t>
            </a:r>
            <a:r>
              <a:rPr lang="en-US" b="0" i="0" dirty="0">
                <a:effectLst/>
                <a:latin typeface="Söhne"/>
              </a:rPr>
              <a:t>.0 to 4.5 . Its a Moderate Sentiment we can say. Also the Business sales will slightly increase along with the reputation.</a:t>
            </a:r>
            <a:endParaRPr lang="en-US" dirty="0"/>
          </a:p>
        </p:txBody>
      </p:sp>
      <p:sp>
        <p:nvSpPr>
          <p:cNvPr id="6" name="Oval 5">
            <a:extLst>
              <a:ext uri="{FF2B5EF4-FFF2-40B4-BE49-F238E27FC236}">
                <a16:creationId xmlns:a16="http://schemas.microsoft.com/office/drawing/2014/main" id="{8946014C-B156-00B2-4B0F-6A1AF880B200}"/>
              </a:ext>
            </a:extLst>
          </p:cNvPr>
          <p:cNvSpPr/>
          <p:nvPr/>
        </p:nvSpPr>
        <p:spPr>
          <a:xfrm>
            <a:off x="6792" y="16034"/>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12</a:t>
            </a:r>
          </a:p>
        </p:txBody>
      </p:sp>
      <p:pic>
        <p:nvPicPr>
          <p:cNvPr id="1030" name="Picture 6">
            <a:extLst>
              <a:ext uri="{FF2B5EF4-FFF2-40B4-BE49-F238E27FC236}">
                <a16:creationId xmlns:a16="http://schemas.microsoft.com/office/drawing/2014/main" id="{D5EF7BD4-C78E-2A9D-77E9-E2DAAF474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46" y="1294528"/>
            <a:ext cx="11831907"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303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1;p38">
            <a:extLst>
              <a:ext uri="{FF2B5EF4-FFF2-40B4-BE49-F238E27FC236}">
                <a16:creationId xmlns:a16="http://schemas.microsoft.com/office/drawing/2014/main" id="{6A32BA42-9D0E-A6B1-F7A9-183480525290}"/>
              </a:ext>
            </a:extLst>
          </p:cNvPr>
          <p:cNvSpPr txBox="1"/>
          <p:nvPr/>
        </p:nvSpPr>
        <p:spPr>
          <a:xfrm>
            <a:off x="2377200" y="167491"/>
            <a:ext cx="74376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dirty="0">
                <a:latin typeface="Fira Sans Medium"/>
                <a:ea typeface="Fira Sans Medium"/>
                <a:cs typeface="Fira Sans Medium"/>
                <a:sym typeface="Fira Sans Medium"/>
              </a:rPr>
              <a:t>CDs Vinyl</a:t>
            </a:r>
            <a:endParaRPr sz="3200" dirty="0">
              <a:latin typeface="Fira Sans Medium"/>
              <a:ea typeface="Fira Sans Medium"/>
              <a:cs typeface="Fira Sans Medium"/>
              <a:sym typeface="Fira Sans Medium"/>
            </a:endParaRPr>
          </a:p>
        </p:txBody>
      </p:sp>
      <p:sp>
        <p:nvSpPr>
          <p:cNvPr id="3" name="Google Shape;381;p38">
            <a:extLst>
              <a:ext uri="{FF2B5EF4-FFF2-40B4-BE49-F238E27FC236}">
                <a16:creationId xmlns:a16="http://schemas.microsoft.com/office/drawing/2014/main" id="{0EC95162-95CB-482E-9FF5-B54FBC8D8DDC}"/>
              </a:ext>
            </a:extLst>
          </p:cNvPr>
          <p:cNvSpPr txBox="1"/>
          <p:nvPr/>
        </p:nvSpPr>
        <p:spPr>
          <a:xfrm>
            <a:off x="2377200" y="729153"/>
            <a:ext cx="7437600"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dirty="0">
                <a:latin typeface="Fira Sans Medium"/>
                <a:ea typeface="Fira Sans Medium"/>
                <a:cs typeface="Fira Sans Medium"/>
                <a:sym typeface="Fira Sans Medium"/>
              </a:rPr>
              <a:t>Forecasting Sentiments</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E620F144-D868-4536-F0DF-C97143D51A57}"/>
              </a:ext>
            </a:extLst>
          </p:cNvPr>
          <p:cNvSpPr txBox="1"/>
          <p:nvPr/>
        </p:nvSpPr>
        <p:spPr>
          <a:xfrm>
            <a:off x="164409" y="4659184"/>
            <a:ext cx="11863181" cy="2031325"/>
          </a:xfrm>
          <a:prstGeom prst="rect">
            <a:avLst/>
          </a:prstGeom>
          <a:ln w="38100"/>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dirty="0">
                <a:latin typeface="Söhne"/>
              </a:rPr>
              <a:t>Future F</a:t>
            </a:r>
            <a:r>
              <a:rPr lang="en-US" b="0" i="0" dirty="0">
                <a:effectLst/>
                <a:latin typeface="Söhne"/>
              </a:rPr>
              <a:t>orecast plot shows the predicted values for a specific variable over time . We can see  seasonal or cyclical patterns exist in the forecast. By This we can confirm that the Customer Rating Forecast is good which is lying in between 4.5 to 5 . Its a Good Sentiment we can say. Also the Business sales will increase along with the reputation.</a:t>
            </a:r>
          </a:p>
          <a:p>
            <a:pPr marL="285750" indent="-285750">
              <a:buFont typeface="Arial" panose="020B0604020202020204" pitchFamily="34" charset="0"/>
              <a:buChar char="•"/>
            </a:pPr>
            <a:r>
              <a:rPr lang="en-US" dirty="0">
                <a:latin typeface="Söhne"/>
              </a:rPr>
              <a:t>The Customer Demand has been reduced in 2018 due to Lack of Interest in using the Old CD’s As New Products came to the Market which helps customers easily can listen songs through Browser and other applications.</a:t>
            </a:r>
          </a:p>
          <a:p>
            <a:pPr marL="285750" indent="-285750">
              <a:buFont typeface="Arial" panose="020B0604020202020204" pitchFamily="34" charset="0"/>
              <a:buChar char="•"/>
            </a:pPr>
            <a:r>
              <a:rPr lang="en-US" dirty="0">
                <a:latin typeface="Söhne"/>
              </a:rPr>
              <a:t>After 2018</a:t>
            </a:r>
            <a:r>
              <a:rPr lang="en-US" dirty="0">
                <a:solidFill>
                  <a:schemeClr val="tx1"/>
                </a:solidFill>
                <a:latin typeface="Söhne"/>
              </a:rPr>
              <a:t>, </a:t>
            </a:r>
            <a:r>
              <a:rPr lang="en-US" b="0" i="0" dirty="0">
                <a:solidFill>
                  <a:schemeClr val="tx1"/>
                </a:solidFill>
                <a:effectLst/>
                <a:latin typeface="Söhne"/>
              </a:rPr>
              <a:t>It's possible that some older people are more interested in listening to music on CDs because it is a format they are more familiar with and may have used throughout their lives. </a:t>
            </a:r>
            <a:endParaRPr lang="en-US" dirty="0">
              <a:solidFill>
                <a:schemeClr val="tx1"/>
              </a:solidFill>
            </a:endParaRPr>
          </a:p>
        </p:txBody>
      </p:sp>
      <p:pic>
        <p:nvPicPr>
          <p:cNvPr id="6" name="Picture 5">
            <a:extLst>
              <a:ext uri="{FF2B5EF4-FFF2-40B4-BE49-F238E27FC236}">
                <a16:creationId xmlns:a16="http://schemas.microsoft.com/office/drawing/2014/main" id="{54C084D8-9AD4-6945-913C-12D00C18935F}"/>
              </a:ext>
            </a:extLst>
          </p:cNvPr>
          <p:cNvPicPr>
            <a:picLocks noChangeAspect="1"/>
          </p:cNvPicPr>
          <p:nvPr/>
        </p:nvPicPr>
        <p:blipFill rotWithShape="1">
          <a:blip r:embed="rId2">
            <a:extLst>
              <a:ext uri="{28A0092B-C50C-407E-A947-70E740481C1C}">
                <a14:useLocalDpi xmlns:a14="http://schemas.microsoft.com/office/drawing/2010/main" val="0"/>
              </a:ext>
            </a:extLst>
          </a:blip>
          <a:srcRect l="13229" t="50000" r="5938" b="12355"/>
          <a:stretch/>
        </p:blipFill>
        <p:spPr>
          <a:xfrm>
            <a:off x="164409" y="1211140"/>
            <a:ext cx="11863181" cy="3276454"/>
          </a:xfrm>
          <a:prstGeom prst="rect">
            <a:avLst/>
          </a:prstGeom>
        </p:spPr>
      </p:pic>
      <p:sp>
        <p:nvSpPr>
          <p:cNvPr id="7" name="Oval 6">
            <a:extLst>
              <a:ext uri="{FF2B5EF4-FFF2-40B4-BE49-F238E27FC236}">
                <a16:creationId xmlns:a16="http://schemas.microsoft.com/office/drawing/2014/main" id="{FE2DBFB5-2791-54EC-914C-E225B2D9035D}"/>
              </a:ext>
            </a:extLst>
          </p:cNvPr>
          <p:cNvSpPr/>
          <p:nvPr/>
        </p:nvSpPr>
        <p:spPr>
          <a:xfrm>
            <a:off x="0" y="16034"/>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13</a:t>
            </a:r>
          </a:p>
        </p:txBody>
      </p:sp>
    </p:spTree>
    <p:extLst>
      <p:ext uri="{BB962C8B-B14F-4D97-AF65-F5344CB8AC3E}">
        <p14:creationId xmlns:p14="http://schemas.microsoft.com/office/powerpoint/2010/main" val="8964187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72271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Positive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E64F9905-ADD5-1828-3272-3FE84EE57DD2}"/>
              </a:ext>
            </a:extLst>
          </p:cNvPr>
          <p:cNvPicPr>
            <a:picLocks noChangeAspect="1"/>
          </p:cNvPicPr>
          <p:nvPr/>
        </p:nvPicPr>
        <p:blipFill>
          <a:blip r:embed="rId2"/>
          <a:stretch>
            <a:fillRect/>
          </a:stretch>
        </p:blipFill>
        <p:spPr>
          <a:xfrm>
            <a:off x="2583185" y="956147"/>
            <a:ext cx="9451732" cy="5782278"/>
          </a:xfrm>
          <a:prstGeom prst="rect">
            <a:avLst/>
          </a:prstGeom>
        </p:spPr>
      </p:pic>
    </p:spTree>
    <p:extLst>
      <p:ext uri="{BB962C8B-B14F-4D97-AF65-F5344CB8AC3E}">
        <p14:creationId xmlns:p14="http://schemas.microsoft.com/office/powerpoint/2010/main" val="65883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63C2A2A9-21F1-E89B-464C-D2135D1281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Oval 16">
            <a:extLst>
              <a:ext uri="{FF2B5EF4-FFF2-40B4-BE49-F238E27FC236}">
                <a16:creationId xmlns:a16="http://schemas.microsoft.com/office/drawing/2014/main" id="{B79CCFF1-A77F-2AB3-4996-FC08509C7131}"/>
              </a:ext>
            </a:extLst>
          </p:cNvPr>
          <p:cNvSpPr/>
          <p:nvPr/>
        </p:nvSpPr>
        <p:spPr>
          <a:xfrm>
            <a:off x="341453" y="6357256"/>
            <a:ext cx="588277" cy="4054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FE9800"/>
                </a:solidFill>
              </a:rPr>
              <a:t>1</a:t>
            </a:r>
          </a:p>
        </p:txBody>
      </p:sp>
    </p:spTree>
    <p:extLst>
      <p:ext uri="{BB962C8B-B14F-4D97-AF65-F5344CB8AC3E}">
        <p14:creationId xmlns:p14="http://schemas.microsoft.com/office/powerpoint/2010/main" val="1079816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85459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Negative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7599F1CB-9F53-42E5-2563-29CA3F6B95E2}"/>
              </a:ext>
            </a:extLst>
          </p:cNvPr>
          <p:cNvPicPr>
            <a:picLocks noChangeAspect="1"/>
          </p:cNvPicPr>
          <p:nvPr/>
        </p:nvPicPr>
        <p:blipFill>
          <a:blip r:embed="rId2"/>
          <a:stretch>
            <a:fillRect/>
          </a:stretch>
        </p:blipFill>
        <p:spPr>
          <a:xfrm>
            <a:off x="2583184" y="791696"/>
            <a:ext cx="9557639" cy="6066304"/>
          </a:xfrm>
          <a:prstGeom prst="rect">
            <a:avLst/>
          </a:prstGeom>
        </p:spPr>
      </p:pic>
    </p:spTree>
    <p:extLst>
      <p:ext uri="{BB962C8B-B14F-4D97-AF65-F5344CB8AC3E}">
        <p14:creationId xmlns:p14="http://schemas.microsoft.com/office/powerpoint/2010/main" val="242738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72271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Neutral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09E045AE-6971-6077-6B27-9BCDEAD390B4}"/>
              </a:ext>
            </a:extLst>
          </p:cNvPr>
          <p:cNvPicPr>
            <a:picLocks noChangeAspect="1"/>
          </p:cNvPicPr>
          <p:nvPr/>
        </p:nvPicPr>
        <p:blipFill>
          <a:blip r:embed="rId2"/>
          <a:stretch>
            <a:fillRect/>
          </a:stretch>
        </p:blipFill>
        <p:spPr>
          <a:xfrm>
            <a:off x="2583184" y="694080"/>
            <a:ext cx="9614537" cy="6163920"/>
          </a:xfrm>
          <a:prstGeom prst="rect">
            <a:avLst/>
          </a:prstGeom>
        </p:spPr>
      </p:pic>
    </p:spTree>
    <p:extLst>
      <p:ext uri="{BB962C8B-B14F-4D97-AF65-F5344CB8AC3E}">
        <p14:creationId xmlns:p14="http://schemas.microsoft.com/office/powerpoint/2010/main" val="236555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Random Forest Classifier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grpSp>
        <p:nvGrpSpPr>
          <p:cNvPr id="16" name="Group 15">
            <a:extLst>
              <a:ext uri="{FF2B5EF4-FFF2-40B4-BE49-F238E27FC236}">
                <a16:creationId xmlns:a16="http://schemas.microsoft.com/office/drawing/2014/main" id="{4F3D73D1-7382-16ED-52A6-D2E08565A396}"/>
              </a:ext>
            </a:extLst>
          </p:cNvPr>
          <p:cNvGrpSpPr/>
          <p:nvPr/>
        </p:nvGrpSpPr>
        <p:grpSpPr>
          <a:xfrm>
            <a:off x="1178317" y="1840951"/>
            <a:ext cx="8868333" cy="4000641"/>
            <a:chOff x="1076717" y="1459951"/>
            <a:chExt cx="8868333" cy="4000641"/>
          </a:xfrm>
        </p:grpSpPr>
        <p:sp>
          <p:nvSpPr>
            <p:cNvPr id="3" name="Rectangle 2">
              <a:extLst>
                <a:ext uri="{FF2B5EF4-FFF2-40B4-BE49-F238E27FC236}">
                  <a16:creationId xmlns:a16="http://schemas.microsoft.com/office/drawing/2014/main" id="{A6E9BAB9-7804-36D3-F604-DD0EDE87A2CF}"/>
                </a:ext>
              </a:extLst>
            </p:cNvPr>
            <p:cNvSpPr/>
            <p:nvPr/>
          </p:nvSpPr>
          <p:spPr>
            <a:xfrm>
              <a:off x="4241800" y="1463470"/>
              <a:ext cx="3144200" cy="1775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649AC5-E178-B383-BDA3-F88C7FE572A7}"/>
                </a:ext>
              </a:extLst>
            </p:cNvPr>
            <p:cNvSpPr/>
            <p:nvPr/>
          </p:nvSpPr>
          <p:spPr>
            <a:xfrm>
              <a:off x="4667250" y="2320434"/>
              <a:ext cx="4702176" cy="3140158"/>
            </a:xfrm>
            <a:custGeom>
              <a:avLst/>
              <a:gdLst>
                <a:gd name="connsiteX0" fmla="*/ 0 w 4702176"/>
                <a:gd name="connsiteY0" fmla="*/ 0 h 3140158"/>
                <a:gd name="connsiteX1" fmla="*/ 540750 w 4702176"/>
                <a:gd name="connsiteY1" fmla="*/ 0 h 3140158"/>
                <a:gd name="connsiteX2" fmla="*/ 1175544 w 4702176"/>
                <a:gd name="connsiteY2" fmla="*/ 0 h 3140158"/>
                <a:gd name="connsiteX3" fmla="*/ 1716294 w 4702176"/>
                <a:gd name="connsiteY3" fmla="*/ 0 h 3140158"/>
                <a:gd name="connsiteX4" fmla="*/ 2210023 w 4702176"/>
                <a:gd name="connsiteY4" fmla="*/ 0 h 3140158"/>
                <a:gd name="connsiteX5" fmla="*/ 2891838 w 4702176"/>
                <a:gd name="connsiteY5" fmla="*/ 0 h 3140158"/>
                <a:gd name="connsiteX6" fmla="*/ 3432588 w 4702176"/>
                <a:gd name="connsiteY6" fmla="*/ 0 h 3140158"/>
                <a:gd name="connsiteX7" fmla="*/ 3879295 w 4702176"/>
                <a:gd name="connsiteY7" fmla="*/ 0 h 3140158"/>
                <a:gd name="connsiteX8" fmla="*/ 4702176 w 4702176"/>
                <a:gd name="connsiteY8" fmla="*/ 0 h 3140158"/>
                <a:gd name="connsiteX9" fmla="*/ 4702176 w 4702176"/>
                <a:gd name="connsiteY9" fmla="*/ 523360 h 3140158"/>
                <a:gd name="connsiteX10" fmla="*/ 4702176 w 4702176"/>
                <a:gd name="connsiteY10" fmla="*/ 1046719 h 3140158"/>
                <a:gd name="connsiteX11" fmla="*/ 4702176 w 4702176"/>
                <a:gd name="connsiteY11" fmla="*/ 1475874 h 3140158"/>
                <a:gd name="connsiteX12" fmla="*/ 4702176 w 4702176"/>
                <a:gd name="connsiteY12" fmla="*/ 1999234 h 3140158"/>
                <a:gd name="connsiteX13" fmla="*/ 4702176 w 4702176"/>
                <a:gd name="connsiteY13" fmla="*/ 2585397 h 3140158"/>
                <a:gd name="connsiteX14" fmla="*/ 4702176 w 4702176"/>
                <a:gd name="connsiteY14" fmla="*/ 3140158 h 3140158"/>
                <a:gd name="connsiteX15" fmla="*/ 4020360 w 4702176"/>
                <a:gd name="connsiteY15" fmla="*/ 3140158 h 3140158"/>
                <a:gd name="connsiteX16" fmla="*/ 3479610 w 4702176"/>
                <a:gd name="connsiteY16" fmla="*/ 3140158 h 3140158"/>
                <a:gd name="connsiteX17" fmla="*/ 3032904 w 4702176"/>
                <a:gd name="connsiteY17" fmla="*/ 3140158 h 3140158"/>
                <a:gd name="connsiteX18" fmla="*/ 2398110 w 4702176"/>
                <a:gd name="connsiteY18" fmla="*/ 3140158 h 3140158"/>
                <a:gd name="connsiteX19" fmla="*/ 1857360 w 4702176"/>
                <a:gd name="connsiteY19" fmla="*/ 3140158 h 3140158"/>
                <a:gd name="connsiteX20" fmla="*/ 1222566 w 4702176"/>
                <a:gd name="connsiteY20" fmla="*/ 3140158 h 3140158"/>
                <a:gd name="connsiteX21" fmla="*/ 728837 w 4702176"/>
                <a:gd name="connsiteY21" fmla="*/ 3140158 h 3140158"/>
                <a:gd name="connsiteX22" fmla="*/ 0 w 4702176"/>
                <a:gd name="connsiteY22" fmla="*/ 3140158 h 3140158"/>
                <a:gd name="connsiteX23" fmla="*/ 0 w 4702176"/>
                <a:gd name="connsiteY23" fmla="*/ 2679601 h 3140158"/>
                <a:gd name="connsiteX24" fmla="*/ 0 w 4702176"/>
                <a:gd name="connsiteY24" fmla="*/ 2219045 h 3140158"/>
                <a:gd name="connsiteX25" fmla="*/ 0 w 4702176"/>
                <a:gd name="connsiteY25" fmla="*/ 1695685 h 3140158"/>
                <a:gd name="connsiteX26" fmla="*/ 0 w 4702176"/>
                <a:gd name="connsiteY26" fmla="*/ 1235129 h 3140158"/>
                <a:gd name="connsiteX27" fmla="*/ 0 w 4702176"/>
                <a:gd name="connsiteY27" fmla="*/ 680368 h 3140158"/>
                <a:gd name="connsiteX28" fmla="*/ 0 w 4702176"/>
                <a:gd name="connsiteY28" fmla="*/ 0 h 314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02176" h="3140158" fill="none" extrusionOk="0">
                  <a:moveTo>
                    <a:pt x="0" y="0"/>
                  </a:moveTo>
                  <a:cubicBezTo>
                    <a:pt x="178753" y="-47329"/>
                    <a:pt x="414131" y="38877"/>
                    <a:pt x="540750" y="0"/>
                  </a:cubicBezTo>
                  <a:cubicBezTo>
                    <a:pt x="667369" y="-38877"/>
                    <a:pt x="868951" y="66636"/>
                    <a:pt x="1175544" y="0"/>
                  </a:cubicBezTo>
                  <a:cubicBezTo>
                    <a:pt x="1482137" y="-66636"/>
                    <a:pt x="1550187" y="27511"/>
                    <a:pt x="1716294" y="0"/>
                  </a:cubicBezTo>
                  <a:cubicBezTo>
                    <a:pt x="1882401" y="-27511"/>
                    <a:pt x="1996546" y="7761"/>
                    <a:pt x="2210023" y="0"/>
                  </a:cubicBezTo>
                  <a:cubicBezTo>
                    <a:pt x="2423500" y="-7761"/>
                    <a:pt x="2705881" y="58041"/>
                    <a:pt x="2891838" y="0"/>
                  </a:cubicBezTo>
                  <a:cubicBezTo>
                    <a:pt x="3077795" y="-58041"/>
                    <a:pt x="3168523" y="62215"/>
                    <a:pt x="3432588" y="0"/>
                  </a:cubicBezTo>
                  <a:cubicBezTo>
                    <a:pt x="3696653" y="-62215"/>
                    <a:pt x="3776325" y="6560"/>
                    <a:pt x="3879295" y="0"/>
                  </a:cubicBezTo>
                  <a:cubicBezTo>
                    <a:pt x="3982265" y="-6560"/>
                    <a:pt x="4367206" y="26222"/>
                    <a:pt x="4702176" y="0"/>
                  </a:cubicBezTo>
                  <a:cubicBezTo>
                    <a:pt x="4747790" y="233385"/>
                    <a:pt x="4667179" y="398325"/>
                    <a:pt x="4702176" y="523360"/>
                  </a:cubicBezTo>
                  <a:cubicBezTo>
                    <a:pt x="4737173" y="648395"/>
                    <a:pt x="4691479" y="828140"/>
                    <a:pt x="4702176" y="1046719"/>
                  </a:cubicBezTo>
                  <a:cubicBezTo>
                    <a:pt x="4712873" y="1265298"/>
                    <a:pt x="4696802" y="1385607"/>
                    <a:pt x="4702176" y="1475874"/>
                  </a:cubicBezTo>
                  <a:cubicBezTo>
                    <a:pt x="4707550" y="1566142"/>
                    <a:pt x="4649755" y="1839986"/>
                    <a:pt x="4702176" y="1999234"/>
                  </a:cubicBezTo>
                  <a:cubicBezTo>
                    <a:pt x="4754597" y="2158482"/>
                    <a:pt x="4690105" y="2329657"/>
                    <a:pt x="4702176" y="2585397"/>
                  </a:cubicBezTo>
                  <a:cubicBezTo>
                    <a:pt x="4714247" y="2841137"/>
                    <a:pt x="4692927" y="2925207"/>
                    <a:pt x="4702176" y="3140158"/>
                  </a:cubicBezTo>
                  <a:cubicBezTo>
                    <a:pt x="4365848" y="3200497"/>
                    <a:pt x="4259644" y="3077883"/>
                    <a:pt x="4020360" y="3140158"/>
                  </a:cubicBezTo>
                  <a:cubicBezTo>
                    <a:pt x="3781076" y="3202433"/>
                    <a:pt x="3617409" y="3086573"/>
                    <a:pt x="3479610" y="3140158"/>
                  </a:cubicBezTo>
                  <a:cubicBezTo>
                    <a:pt x="3341811" y="3193743"/>
                    <a:pt x="3153161" y="3127250"/>
                    <a:pt x="3032904" y="3140158"/>
                  </a:cubicBezTo>
                  <a:cubicBezTo>
                    <a:pt x="2912647" y="3153066"/>
                    <a:pt x="2535897" y="3117097"/>
                    <a:pt x="2398110" y="3140158"/>
                  </a:cubicBezTo>
                  <a:cubicBezTo>
                    <a:pt x="2260323" y="3163219"/>
                    <a:pt x="2056108" y="3112328"/>
                    <a:pt x="1857360" y="3140158"/>
                  </a:cubicBezTo>
                  <a:cubicBezTo>
                    <a:pt x="1658612" y="3167988"/>
                    <a:pt x="1442861" y="3105777"/>
                    <a:pt x="1222566" y="3140158"/>
                  </a:cubicBezTo>
                  <a:cubicBezTo>
                    <a:pt x="1002271" y="3174539"/>
                    <a:pt x="950326" y="3107909"/>
                    <a:pt x="728837" y="3140158"/>
                  </a:cubicBezTo>
                  <a:cubicBezTo>
                    <a:pt x="507348" y="3172407"/>
                    <a:pt x="270584" y="3081718"/>
                    <a:pt x="0" y="3140158"/>
                  </a:cubicBezTo>
                  <a:cubicBezTo>
                    <a:pt x="-3911" y="2989807"/>
                    <a:pt x="37387" y="2776040"/>
                    <a:pt x="0" y="2679601"/>
                  </a:cubicBezTo>
                  <a:cubicBezTo>
                    <a:pt x="-37387" y="2583162"/>
                    <a:pt x="31151" y="2331323"/>
                    <a:pt x="0" y="2219045"/>
                  </a:cubicBezTo>
                  <a:cubicBezTo>
                    <a:pt x="-31151" y="2106767"/>
                    <a:pt x="37731" y="1879007"/>
                    <a:pt x="0" y="1695685"/>
                  </a:cubicBezTo>
                  <a:cubicBezTo>
                    <a:pt x="-37731" y="1512363"/>
                    <a:pt x="48842" y="1356698"/>
                    <a:pt x="0" y="1235129"/>
                  </a:cubicBezTo>
                  <a:cubicBezTo>
                    <a:pt x="-48842" y="1113560"/>
                    <a:pt x="39539" y="866439"/>
                    <a:pt x="0" y="680368"/>
                  </a:cubicBezTo>
                  <a:cubicBezTo>
                    <a:pt x="-39539" y="494297"/>
                    <a:pt x="33190" y="278574"/>
                    <a:pt x="0" y="0"/>
                  </a:cubicBezTo>
                  <a:close/>
                </a:path>
                <a:path w="4702176" h="3140158" stroke="0" extrusionOk="0">
                  <a:moveTo>
                    <a:pt x="0" y="0"/>
                  </a:moveTo>
                  <a:cubicBezTo>
                    <a:pt x="185227" y="-34646"/>
                    <a:pt x="282250" y="30531"/>
                    <a:pt x="540750" y="0"/>
                  </a:cubicBezTo>
                  <a:cubicBezTo>
                    <a:pt x="799250" y="-30531"/>
                    <a:pt x="884255" y="59415"/>
                    <a:pt x="1081500" y="0"/>
                  </a:cubicBezTo>
                  <a:cubicBezTo>
                    <a:pt x="1278745" y="-59415"/>
                    <a:pt x="1433274" y="5423"/>
                    <a:pt x="1575229" y="0"/>
                  </a:cubicBezTo>
                  <a:cubicBezTo>
                    <a:pt x="1717184" y="-5423"/>
                    <a:pt x="2083279" y="26061"/>
                    <a:pt x="2257044" y="0"/>
                  </a:cubicBezTo>
                  <a:cubicBezTo>
                    <a:pt x="2430809" y="-26061"/>
                    <a:pt x="2654077" y="55393"/>
                    <a:pt x="2891838" y="0"/>
                  </a:cubicBezTo>
                  <a:cubicBezTo>
                    <a:pt x="3129599" y="-55393"/>
                    <a:pt x="3119323" y="42413"/>
                    <a:pt x="3338545" y="0"/>
                  </a:cubicBezTo>
                  <a:cubicBezTo>
                    <a:pt x="3557767" y="-42413"/>
                    <a:pt x="3676794" y="37655"/>
                    <a:pt x="3832273" y="0"/>
                  </a:cubicBezTo>
                  <a:cubicBezTo>
                    <a:pt x="3987752" y="-37655"/>
                    <a:pt x="4299363" y="102496"/>
                    <a:pt x="4702176" y="0"/>
                  </a:cubicBezTo>
                  <a:cubicBezTo>
                    <a:pt x="4714771" y="106793"/>
                    <a:pt x="4675653" y="257343"/>
                    <a:pt x="4702176" y="460557"/>
                  </a:cubicBezTo>
                  <a:cubicBezTo>
                    <a:pt x="4728699" y="663771"/>
                    <a:pt x="4698392" y="827894"/>
                    <a:pt x="4702176" y="952515"/>
                  </a:cubicBezTo>
                  <a:cubicBezTo>
                    <a:pt x="4705960" y="1077136"/>
                    <a:pt x="4686977" y="1171507"/>
                    <a:pt x="4702176" y="1381670"/>
                  </a:cubicBezTo>
                  <a:cubicBezTo>
                    <a:pt x="4717375" y="1591834"/>
                    <a:pt x="4691945" y="1726945"/>
                    <a:pt x="4702176" y="1967832"/>
                  </a:cubicBezTo>
                  <a:cubicBezTo>
                    <a:pt x="4712407" y="2208719"/>
                    <a:pt x="4647638" y="2320006"/>
                    <a:pt x="4702176" y="2459790"/>
                  </a:cubicBezTo>
                  <a:cubicBezTo>
                    <a:pt x="4756714" y="2599574"/>
                    <a:pt x="4635532" y="2934117"/>
                    <a:pt x="4702176" y="3140158"/>
                  </a:cubicBezTo>
                  <a:cubicBezTo>
                    <a:pt x="4575124" y="3163518"/>
                    <a:pt x="4399552" y="3132314"/>
                    <a:pt x="4255469" y="3140158"/>
                  </a:cubicBezTo>
                  <a:cubicBezTo>
                    <a:pt x="4111386" y="3148002"/>
                    <a:pt x="3910474" y="3068321"/>
                    <a:pt x="3620676" y="3140158"/>
                  </a:cubicBezTo>
                  <a:cubicBezTo>
                    <a:pt x="3330878" y="3211995"/>
                    <a:pt x="3312156" y="3115631"/>
                    <a:pt x="3126947" y="3140158"/>
                  </a:cubicBezTo>
                  <a:cubicBezTo>
                    <a:pt x="2941738" y="3164685"/>
                    <a:pt x="2863687" y="3083336"/>
                    <a:pt x="2633219" y="3140158"/>
                  </a:cubicBezTo>
                  <a:cubicBezTo>
                    <a:pt x="2402751" y="3196980"/>
                    <a:pt x="2287628" y="3094792"/>
                    <a:pt x="1951403" y="3140158"/>
                  </a:cubicBezTo>
                  <a:cubicBezTo>
                    <a:pt x="1615178" y="3185524"/>
                    <a:pt x="1645189" y="3136306"/>
                    <a:pt x="1363631" y="3140158"/>
                  </a:cubicBezTo>
                  <a:cubicBezTo>
                    <a:pt x="1082073" y="3144010"/>
                    <a:pt x="964915" y="3076693"/>
                    <a:pt x="728837" y="3140158"/>
                  </a:cubicBezTo>
                  <a:cubicBezTo>
                    <a:pt x="492759" y="3203623"/>
                    <a:pt x="161237" y="3124609"/>
                    <a:pt x="0" y="3140158"/>
                  </a:cubicBezTo>
                  <a:cubicBezTo>
                    <a:pt x="-45959" y="2887261"/>
                    <a:pt x="17999" y="2854147"/>
                    <a:pt x="0" y="2616798"/>
                  </a:cubicBezTo>
                  <a:cubicBezTo>
                    <a:pt x="-17999" y="2379449"/>
                    <a:pt x="36306" y="2305669"/>
                    <a:pt x="0" y="2156242"/>
                  </a:cubicBezTo>
                  <a:cubicBezTo>
                    <a:pt x="-36306" y="2006815"/>
                    <a:pt x="39269" y="1842574"/>
                    <a:pt x="0" y="1570079"/>
                  </a:cubicBezTo>
                  <a:cubicBezTo>
                    <a:pt x="-39269" y="1297584"/>
                    <a:pt x="59887" y="1232038"/>
                    <a:pt x="0" y="983916"/>
                  </a:cubicBezTo>
                  <a:cubicBezTo>
                    <a:pt x="-59887" y="735794"/>
                    <a:pt x="43214" y="481001"/>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24545561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High Accuracy </a:t>
              </a:r>
            </a:p>
            <a:p>
              <a:pPr algn="ctr"/>
              <a:r>
                <a:rPr lang="en-US" b="1" dirty="0">
                  <a:solidFill>
                    <a:schemeClr val="bg1"/>
                  </a:solidFill>
                </a:rPr>
                <a:t>Score 93.2 %</a:t>
              </a:r>
            </a:p>
          </p:txBody>
        </p:sp>
        <p:sp>
          <p:nvSpPr>
            <p:cNvPr id="5" name="Rectangle 4">
              <a:extLst>
                <a:ext uri="{FF2B5EF4-FFF2-40B4-BE49-F238E27FC236}">
                  <a16:creationId xmlns:a16="http://schemas.microsoft.com/office/drawing/2014/main" id="{56C26BF0-1620-1FFA-DD44-49C437BF733A}"/>
                </a:ext>
              </a:extLst>
            </p:cNvPr>
            <p:cNvSpPr/>
            <p:nvPr/>
          </p:nvSpPr>
          <p:spPr>
            <a:xfrm>
              <a:off x="8446450" y="1838408"/>
              <a:ext cx="1498600" cy="933284"/>
            </a:xfrm>
            <a:custGeom>
              <a:avLst/>
              <a:gdLst>
                <a:gd name="connsiteX0" fmla="*/ 0 w 1498600"/>
                <a:gd name="connsiteY0" fmla="*/ 0 h 933284"/>
                <a:gd name="connsiteX1" fmla="*/ 529505 w 1498600"/>
                <a:gd name="connsiteY1" fmla="*/ 0 h 933284"/>
                <a:gd name="connsiteX2" fmla="*/ 984081 w 1498600"/>
                <a:gd name="connsiteY2" fmla="*/ 0 h 933284"/>
                <a:gd name="connsiteX3" fmla="*/ 1498600 w 1498600"/>
                <a:gd name="connsiteY3" fmla="*/ 0 h 933284"/>
                <a:gd name="connsiteX4" fmla="*/ 1498600 w 1498600"/>
                <a:gd name="connsiteY4" fmla="*/ 466642 h 933284"/>
                <a:gd name="connsiteX5" fmla="*/ 1498600 w 1498600"/>
                <a:gd name="connsiteY5" fmla="*/ 933284 h 933284"/>
                <a:gd name="connsiteX6" fmla="*/ 984081 w 1498600"/>
                <a:gd name="connsiteY6" fmla="*/ 933284 h 933284"/>
                <a:gd name="connsiteX7" fmla="*/ 469561 w 1498600"/>
                <a:gd name="connsiteY7" fmla="*/ 933284 h 933284"/>
                <a:gd name="connsiteX8" fmla="*/ 0 w 1498600"/>
                <a:gd name="connsiteY8" fmla="*/ 933284 h 933284"/>
                <a:gd name="connsiteX9" fmla="*/ 0 w 1498600"/>
                <a:gd name="connsiteY9" fmla="*/ 457309 h 933284"/>
                <a:gd name="connsiteX10" fmla="*/ 0 w 1498600"/>
                <a:gd name="connsiteY10" fmla="*/ 0 h 9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600" h="933284" fill="none" extrusionOk="0">
                  <a:moveTo>
                    <a:pt x="0" y="0"/>
                  </a:moveTo>
                  <a:cubicBezTo>
                    <a:pt x="205698" y="-43923"/>
                    <a:pt x="296893" y="26877"/>
                    <a:pt x="529505" y="0"/>
                  </a:cubicBezTo>
                  <a:cubicBezTo>
                    <a:pt x="762117" y="-26877"/>
                    <a:pt x="804229" y="36084"/>
                    <a:pt x="984081" y="0"/>
                  </a:cubicBezTo>
                  <a:cubicBezTo>
                    <a:pt x="1163933" y="-36084"/>
                    <a:pt x="1281428" y="59155"/>
                    <a:pt x="1498600" y="0"/>
                  </a:cubicBezTo>
                  <a:cubicBezTo>
                    <a:pt x="1550202" y="133496"/>
                    <a:pt x="1462237" y="358158"/>
                    <a:pt x="1498600" y="466642"/>
                  </a:cubicBezTo>
                  <a:cubicBezTo>
                    <a:pt x="1534963" y="575126"/>
                    <a:pt x="1462008" y="754152"/>
                    <a:pt x="1498600" y="933284"/>
                  </a:cubicBezTo>
                  <a:cubicBezTo>
                    <a:pt x="1287427" y="937871"/>
                    <a:pt x="1230173" y="927448"/>
                    <a:pt x="984081" y="933284"/>
                  </a:cubicBezTo>
                  <a:cubicBezTo>
                    <a:pt x="737989" y="939120"/>
                    <a:pt x="627026" y="922073"/>
                    <a:pt x="469561" y="933284"/>
                  </a:cubicBezTo>
                  <a:cubicBezTo>
                    <a:pt x="312096" y="944495"/>
                    <a:pt x="115737" y="913444"/>
                    <a:pt x="0" y="933284"/>
                  </a:cubicBezTo>
                  <a:cubicBezTo>
                    <a:pt x="-53225" y="777283"/>
                    <a:pt x="20754" y="676281"/>
                    <a:pt x="0" y="457309"/>
                  </a:cubicBezTo>
                  <a:cubicBezTo>
                    <a:pt x="-20754" y="238337"/>
                    <a:pt x="6372" y="199343"/>
                    <a:pt x="0" y="0"/>
                  </a:cubicBezTo>
                  <a:close/>
                </a:path>
                <a:path w="1498600" h="933284" stroke="0" extrusionOk="0">
                  <a:moveTo>
                    <a:pt x="0" y="0"/>
                  </a:moveTo>
                  <a:cubicBezTo>
                    <a:pt x="199582" y="-22400"/>
                    <a:pt x="364452" y="20625"/>
                    <a:pt x="484547" y="0"/>
                  </a:cubicBezTo>
                  <a:cubicBezTo>
                    <a:pt x="604642" y="-20625"/>
                    <a:pt x="856664" y="45631"/>
                    <a:pt x="969095" y="0"/>
                  </a:cubicBezTo>
                  <a:cubicBezTo>
                    <a:pt x="1081526" y="-45631"/>
                    <a:pt x="1253224" y="50878"/>
                    <a:pt x="1498600" y="0"/>
                  </a:cubicBezTo>
                  <a:cubicBezTo>
                    <a:pt x="1548633" y="157995"/>
                    <a:pt x="1478166" y="361322"/>
                    <a:pt x="1498600" y="466642"/>
                  </a:cubicBezTo>
                  <a:cubicBezTo>
                    <a:pt x="1519034" y="571962"/>
                    <a:pt x="1461449" y="798460"/>
                    <a:pt x="1498600" y="933284"/>
                  </a:cubicBezTo>
                  <a:cubicBezTo>
                    <a:pt x="1371746" y="985695"/>
                    <a:pt x="1180808" y="903486"/>
                    <a:pt x="1044025" y="933284"/>
                  </a:cubicBezTo>
                  <a:cubicBezTo>
                    <a:pt x="907242" y="963082"/>
                    <a:pt x="723891" y="903697"/>
                    <a:pt x="559477" y="933284"/>
                  </a:cubicBezTo>
                  <a:cubicBezTo>
                    <a:pt x="395063" y="962871"/>
                    <a:pt x="195273" y="925475"/>
                    <a:pt x="0" y="933284"/>
                  </a:cubicBezTo>
                  <a:cubicBezTo>
                    <a:pt x="-51284" y="832035"/>
                    <a:pt x="8630" y="581521"/>
                    <a:pt x="0" y="457309"/>
                  </a:cubicBezTo>
                  <a:cubicBezTo>
                    <a:pt x="-8630" y="333097"/>
                    <a:pt x="6560" y="16902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60459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C4FB66-7955-1B4F-3F96-D8C8B147C238}"/>
                </a:ext>
              </a:extLst>
            </p:cNvPr>
            <p:cNvSpPr/>
            <p:nvPr/>
          </p:nvSpPr>
          <p:spPr>
            <a:xfrm>
              <a:off x="3502025" y="1695042"/>
              <a:ext cx="2593975" cy="2123871"/>
            </a:xfrm>
            <a:custGeom>
              <a:avLst/>
              <a:gdLst>
                <a:gd name="connsiteX0" fmla="*/ 0 w 2593975"/>
                <a:gd name="connsiteY0" fmla="*/ 0 h 2123871"/>
                <a:gd name="connsiteX1" fmla="*/ 570675 w 2593975"/>
                <a:gd name="connsiteY1" fmla="*/ 0 h 2123871"/>
                <a:gd name="connsiteX2" fmla="*/ 1141349 w 2593975"/>
                <a:gd name="connsiteY2" fmla="*/ 0 h 2123871"/>
                <a:gd name="connsiteX3" fmla="*/ 1686084 w 2593975"/>
                <a:gd name="connsiteY3" fmla="*/ 0 h 2123871"/>
                <a:gd name="connsiteX4" fmla="*/ 2593975 w 2593975"/>
                <a:gd name="connsiteY4" fmla="*/ 0 h 2123871"/>
                <a:gd name="connsiteX5" fmla="*/ 2593975 w 2593975"/>
                <a:gd name="connsiteY5" fmla="*/ 467252 h 2123871"/>
                <a:gd name="connsiteX6" fmla="*/ 2593975 w 2593975"/>
                <a:gd name="connsiteY6" fmla="*/ 1040697 h 2123871"/>
                <a:gd name="connsiteX7" fmla="*/ 2593975 w 2593975"/>
                <a:gd name="connsiteY7" fmla="*/ 1529187 h 2123871"/>
                <a:gd name="connsiteX8" fmla="*/ 2593975 w 2593975"/>
                <a:gd name="connsiteY8" fmla="*/ 2123871 h 2123871"/>
                <a:gd name="connsiteX9" fmla="*/ 2127060 w 2593975"/>
                <a:gd name="connsiteY9" fmla="*/ 2123871 h 2123871"/>
                <a:gd name="connsiteX10" fmla="*/ 1556385 w 2593975"/>
                <a:gd name="connsiteY10" fmla="*/ 2123871 h 2123871"/>
                <a:gd name="connsiteX11" fmla="*/ 1115409 w 2593975"/>
                <a:gd name="connsiteY11" fmla="*/ 2123871 h 2123871"/>
                <a:gd name="connsiteX12" fmla="*/ 544735 w 2593975"/>
                <a:gd name="connsiteY12" fmla="*/ 2123871 h 2123871"/>
                <a:gd name="connsiteX13" fmla="*/ 0 w 2593975"/>
                <a:gd name="connsiteY13" fmla="*/ 2123871 h 2123871"/>
                <a:gd name="connsiteX14" fmla="*/ 0 w 2593975"/>
                <a:gd name="connsiteY14" fmla="*/ 1656619 h 2123871"/>
                <a:gd name="connsiteX15" fmla="*/ 0 w 2593975"/>
                <a:gd name="connsiteY15" fmla="*/ 1189368 h 2123871"/>
                <a:gd name="connsiteX16" fmla="*/ 0 w 2593975"/>
                <a:gd name="connsiteY16" fmla="*/ 722116 h 2123871"/>
                <a:gd name="connsiteX17" fmla="*/ 0 w 2593975"/>
                <a:gd name="connsiteY17" fmla="*/ 0 h 2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975" h="2123871" fill="none" extrusionOk="0">
                  <a:moveTo>
                    <a:pt x="0" y="0"/>
                  </a:moveTo>
                  <a:cubicBezTo>
                    <a:pt x="269249" y="-8199"/>
                    <a:pt x="313173" y="66062"/>
                    <a:pt x="570675" y="0"/>
                  </a:cubicBezTo>
                  <a:cubicBezTo>
                    <a:pt x="828178" y="-66062"/>
                    <a:pt x="960461" y="58395"/>
                    <a:pt x="1141349" y="0"/>
                  </a:cubicBezTo>
                  <a:cubicBezTo>
                    <a:pt x="1322237" y="-58395"/>
                    <a:pt x="1518977" y="42133"/>
                    <a:pt x="1686084" y="0"/>
                  </a:cubicBezTo>
                  <a:cubicBezTo>
                    <a:pt x="1853191" y="-42133"/>
                    <a:pt x="2302195" y="88724"/>
                    <a:pt x="2593975" y="0"/>
                  </a:cubicBezTo>
                  <a:cubicBezTo>
                    <a:pt x="2602141" y="121232"/>
                    <a:pt x="2578677" y="242016"/>
                    <a:pt x="2593975" y="467252"/>
                  </a:cubicBezTo>
                  <a:cubicBezTo>
                    <a:pt x="2609273" y="692488"/>
                    <a:pt x="2532323" y="901434"/>
                    <a:pt x="2593975" y="1040697"/>
                  </a:cubicBezTo>
                  <a:cubicBezTo>
                    <a:pt x="2655627" y="1179960"/>
                    <a:pt x="2539950" y="1414341"/>
                    <a:pt x="2593975" y="1529187"/>
                  </a:cubicBezTo>
                  <a:cubicBezTo>
                    <a:pt x="2648000" y="1644033"/>
                    <a:pt x="2565711" y="1894114"/>
                    <a:pt x="2593975" y="2123871"/>
                  </a:cubicBezTo>
                  <a:cubicBezTo>
                    <a:pt x="2475381" y="2179842"/>
                    <a:pt x="2294570" y="2069247"/>
                    <a:pt x="2127060" y="2123871"/>
                  </a:cubicBezTo>
                  <a:cubicBezTo>
                    <a:pt x="1959550" y="2178495"/>
                    <a:pt x="1755896" y="2122987"/>
                    <a:pt x="1556385" y="2123871"/>
                  </a:cubicBezTo>
                  <a:cubicBezTo>
                    <a:pt x="1356875" y="2124755"/>
                    <a:pt x="1326866" y="2107830"/>
                    <a:pt x="1115409" y="2123871"/>
                  </a:cubicBezTo>
                  <a:cubicBezTo>
                    <a:pt x="903952" y="2139912"/>
                    <a:pt x="659494" y="2116115"/>
                    <a:pt x="544735" y="2123871"/>
                  </a:cubicBezTo>
                  <a:cubicBezTo>
                    <a:pt x="429976" y="2131627"/>
                    <a:pt x="189304" y="2059314"/>
                    <a:pt x="0" y="2123871"/>
                  </a:cubicBezTo>
                  <a:cubicBezTo>
                    <a:pt x="-762" y="2001424"/>
                    <a:pt x="35567" y="1840566"/>
                    <a:pt x="0" y="1656619"/>
                  </a:cubicBezTo>
                  <a:cubicBezTo>
                    <a:pt x="-35567" y="1472672"/>
                    <a:pt x="1165" y="1361269"/>
                    <a:pt x="0" y="1189368"/>
                  </a:cubicBezTo>
                  <a:cubicBezTo>
                    <a:pt x="-1165" y="1017467"/>
                    <a:pt x="2768" y="954673"/>
                    <a:pt x="0" y="722116"/>
                  </a:cubicBezTo>
                  <a:cubicBezTo>
                    <a:pt x="-2768" y="489559"/>
                    <a:pt x="34764" y="177959"/>
                    <a:pt x="0" y="0"/>
                  </a:cubicBezTo>
                  <a:close/>
                </a:path>
                <a:path w="2593975" h="2123871" stroke="0" extrusionOk="0">
                  <a:moveTo>
                    <a:pt x="0" y="0"/>
                  </a:moveTo>
                  <a:cubicBezTo>
                    <a:pt x="252778" y="-29508"/>
                    <a:pt x="329665" y="24277"/>
                    <a:pt x="570675" y="0"/>
                  </a:cubicBezTo>
                  <a:cubicBezTo>
                    <a:pt x="811685" y="-24277"/>
                    <a:pt x="883461" y="44042"/>
                    <a:pt x="1037590" y="0"/>
                  </a:cubicBezTo>
                  <a:cubicBezTo>
                    <a:pt x="1191720" y="-44042"/>
                    <a:pt x="1271447" y="10569"/>
                    <a:pt x="1504506" y="0"/>
                  </a:cubicBezTo>
                  <a:cubicBezTo>
                    <a:pt x="1737565" y="-10569"/>
                    <a:pt x="1853050" y="3294"/>
                    <a:pt x="2075180" y="0"/>
                  </a:cubicBezTo>
                  <a:cubicBezTo>
                    <a:pt x="2297310" y="-3294"/>
                    <a:pt x="2443662" y="48920"/>
                    <a:pt x="2593975" y="0"/>
                  </a:cubicBezTo>
                  <a:cubicBezTo>
                    <a:pt x="2631286" y="157088"/>
                    <a:pt x="2573706" y="312890"/>
                    <a:pt x="2593975" y="509729"/>
                  </a:cubicBezTo>
                  <a:cubicBezTo>
                    <a:pt x="2614244" y="706568"/>
                    <a:pt x="2584082" y="791969"/>
                    <a:pt x="2593975" y="1019458"/>
                  </a:cubicBezTo>
                  <a:cubicBezTo>
                    <a:pt x="2603868" y="1246947"/>
                    <a:pt x="2585190" y="1399057"/>
                    <a:pt x="2593975" y="1507948"/>
                  </a:cubicBezTo>
                  <a:cubicBezTo>
                    <a:pt x="2602760" y="1616839"/>
                    <a:pt x="2525303" y="1910591"/>
                    <a:pt x="2593975" y="2123871"/>
                  </a:cubicBezTo>
                  <a:cubicBezTo>
                    <a:pt x="2455409" y="2141496"/>
                    <a:pt x="2284034" y="2100450"/>
                    <a:pt x="2075180" y="2123871"/>
                  </a:cubicBezTo>
                  <a:cubicBezTo>
                    <a:pt x="1866327" y="2147292"/>
                    <a:pt x="1729826" y="2096744"/>
                    <a:pt x="1530445" y="2123871"/>
                  </a:cubicBezTo>
                  <a:cubicBezTo>
                    <a:pt x="1331064" y="2150998"/>
                    <a:pt x="1110938" y="2083742"/>
                    <a:pt x="959771" y="2123871"/>
                  </a:cubicBezTo>
                  <a:cubicBezTo>
                    <a:pt x="808604" y="2164000"/>
                    <a:pt x="463200" y="2013259"/>
                    <a:pt x="0" y="2123871"/>
                  </a:cubicBezTo>
                  <a:cubicBezTo>
                    <a:pt x="-51050" y="1838726"/>
                    <a:pt x="44448" y="1818002"/>
                    <a:pt x="0" y="1550426"/>
                  </a:cubicBezTo>
                  <a:cubicBezTo>
                    <a:pt x="-44448" y="1282851"/>
                    <a:pt x="14014" y="1250275"/>
                    <a:pt x="0" y="1083174"/>
                  </a:cubicBezTo>
                  <a:cubicBezTo>
                    <a:pt x="-14014" y="916073"/>
                    <a:pt x="22854" y="659335"/>
                    <a:pt x="0" y="509729"/>
                  </a:cubicBezTo>
                  <a:cubicBezTo>
                    <a:pt x="-22854" y="360124"/>
                    <a:pt x="50831" y="21811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166924324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Category</a:t>
              </a:r>
            </a:p>
            <a:p>
              <a:pPr algn="ctr"/>
              <a:r>
                <a:rPr lang="en-US" b="1" dirty="0">
                  <a:solidFill>
                    <a:schemeClr val="bg1"/>
                  </a:solidFill>
                </a:rPr>
                <a:t>Office  Products </a:t>
              </a:r>
            </a:p>
          </p:txBody>
        </p:sp>
        <p:sp>
          <p:nvSpPr>
            <p:cNvPr id="11" name="Rectangle 10">
              <a:extLst>
                <a:ext uri="{FF2B5EF4-FFF2-40B4-BE49-F238E27FC236}">
                  <a16:creationId xmlns:a16="http://schemas.microsoft.com/office/drawing/2014/main" id="{D0343F0B-42B0-BCE7-5310-3E68E4A47928}"/>
                </a:ext>
              </a:extLst>
            </p:cNvPr>
            <p:cNvSpPr/>
            <p:nvPr/>
          </p:nvSpPr>
          <p:spPr>
            <a:xfrm>
              <a:off x="1741962" y="2957229"/>
              <a:ext cx="1498600" cy="9332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034F58-78BD-0C53-29BB-0469D01901D1}"/>
                </a:ext>
              </a:extLst>
            </p:cNvPr>
            <p:cNvSpPr/>
            <p:nvPr/>
          </p:nvSpPr>
          <p:spPr>
            <a:xfrm>
              <a:off x="1930088" y="1459951"/>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37626-1957-3548-6512-AA03866C2DBC}"/>
                </a:ext>
              </a:extLst>
            </p:cNvPr>
            <p:cNvSpPr/>
            <p:nvPr/>
          </p:nvSpPr>
          <p:spPr>
            <a:xfrm>
              <a:off x="1076717" y="1966613"/>
              <a:ext cx="883763" cy="4684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E9B517-CBD4-3DDD-40B6-A16003FB8861}"/>
                </a:ext>
              </a:extLst>
            </p:cNvPr>
            <p:cNvSpPr/>
            <p:nvPr/>
          </p:nvSpPr>
          <p:spPr>
            <a:xfrm>
              <a:off x="3634262" y="4698733"/>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92BAAD-E1F6-2D50-07D2-F4983E39C485}"/>
                </a:ext>
              </a:extLst>
            </p:cNvPr>
            <p:cNvSpPr/>
            <p:nvPr/>
          </p:nvSpPr>
          <p:spPr>
            <a:xfrm>
              <a:off x="2061688" y="3269396"/>
              <a:ext cx="2273300" cy="1562178"/>
            </a:xfrm>
            <a:custGeom>
              <a:avLst/>
              <a:gdLst>
                <a:gd name="connsiteX0" fmla="*/ 0 w 2273300"/>
                <a:gd name="connsiteY0" fmla="*/ 0 h 1562178"/>
                <a:gd name="connsiteX1" fmla="*/ 545592 w 2273300"/>
                <a:gd name="connsiteY1" fmla="*/ 0 h 1562178"/>
                <a:gd name="connsiteX2" fmla="*/ 1113917 w 2273300"/>
                <a:gd name="connsiteY2" fmla="*/ 0 h 1562178"/>
                <a:gd name="connsiteX3" fmla="*/ 1682242 w 2273300"/>
                <a:gd name="connsiteY3" fmla="*/ 0 h 1562178"/>
                <a:gd name="connsiteX4" fmla="*/ 2273300 w 2273300"/>
                <a:gd name="connsiteY4" fmla="*/ 0 h 1562178"/>
                <a:gd name="connsiteX5" fmla="*/ 2273300 w 2273300"/>
                <a:gd name="connsiteY5" fmla="*/ 520726 h 1562178"/>
                <a:gd name="connsiteX6" fmla="*/ 2273300 w 2273300"/>
                <a:gd name="connsiteY6" fmla="*/ 1025830 h 1562178"/>
                <a:gd name="connsiteX7" fmla="*/ 2273300 w 2273300"/>
                <a:gd name="connsiteY7" fmla="*/ 1562178 h 1562178"/>
                <a:gd name="connsiteX8" fmla="*/ 1659509 w 2273300"/>
                <a:gd name="connsiteY8" fmla="*/ 1562178 h 1562178"/>
                <a:gd name="connsiteX9" fmla="*/ 1068451 w 2273300"/>
                <a:gd name="connsiteY9" fmla="*/ 1562178 h 1562178"/>
                <a:gd name="connsiteX10" fmla="*/ 0 w 2273300"/>
                <a:gd name="connsiteY10" fmla="*/ 1562178 h 1562178"/>
                <a:gd name="connsiteX11" fmla="*/ 0 w 2273300"/>
                <a:gd name="connsiteY11" fmla="*/ 1010208 h 1562178"/>
                <a:gd name="connsiteX12" fmla="*/ 0 w 2273300"/>
                <a:gd name="connsiteY12" fmla="*/ 505104 h 1562178"/>
                <a:gd name="connsiteX13" fmla="*/ 0 w 2273300"/>
                <a:gd name="connsiteY13" fmla="*/ 0 h 15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3300" h="1562178" fill="none" extrusionOk="0">
                  <a:moveTo>
                    <a:pt x="0" y="0"/>
                  </a:moveTo>
                  <a:cubicBezTo>
                    <a:pt x="251566" y="-60634"/>
                    <a:pt x="429079" y="1258"/>
                    <a:pt x="545592" y="0"/>
                  </a:cubicBezTo>
                  <a:cubicBezTo>
                    <a:pt x="662105" y="-1258"/>
                    <a:pt x="943604" y="61801"/>
                    <a:pt x="1113917" y="0"/>
                  </a:cubicBezTo>
                  <a:cubicBezTo>
                    <a:pt x="1284231" y="-61801"/>
                    <a:pt x="1525583" y="7872"/>
                    <a:pt x="1682242" y="0"/>
                  </a:cubicBezTo>
                  <a:cubicBezTo>
                    <a:pt x="1838902" y="-7872"/>
                    <a:pt x="2029730" y="16350"/>
                    <a:pt x="2273300" y="0"/>
                  </a:cubicBezTo>
                  <a:cubicBezTo>
                    <a:pt x="2333999" y="231373"/>
                    <a:pt x="2249671" y="295020"/>
                    <a:pt x="2273300" y="520726"/>
                  </a:cubicBezTo>
                  <a:cubicBezTo>
                    <a:pt x="2296929" y="746432"/>
                    <a:pt x="2215525" y="817704"/>
                    <a:pt x="2273300" y="1025830"/>
                  </a:cubicBezTo>
                  <a:cubicBezTo>
                    <a:pt x="2331075" y="1233956"/>
                    <a:pt x="2258629" y="1358712"/>
                    <a:pt x="2273300" y="1562178"/>
                  </a:cubicBezTo>
                  <a:cubicBezTo>
                    <a:pt x="1971855" y="1615090"/>
                    <a:pt x="1920892" y="1534874"/>
                    <a:pt x="1659509" y="1562178"/>
                  </a:cubicBezTo>
                  <a:cubicBezTo>
                    <a:pt x="1398126" y="1589482"/>
                    <a:pt x="1245069" y="1543118"/>
                    <a:pt x="1068451" y="1562178"/>
                  </a:cubicBezTo>
                  <a:cubicBezTo>
                    <a:pt x="891833" y="1581238"/>
                    <a:pt x="342455" y="1523227"/>
                    <a:pt x="0" y="1562178"/>
                  </a:cubicBezTo>
                  <a:cubicBezTo>
                    <a:pt x="-58192" y="1379266"/>
                    <a:pt x="19657" y="1184811"/>
                    <a:pt x="0" y="1010208"/>
                  </a:cubicBezTo>
                  <a:cubicBezTo>
                    <a:pt x="-19657" y="835605"/>
                    <a:pt x="34880" y="729104"/>
                    <a:pt x="0" y="505104"/>
                  </a:cubicBezTo>
                  <a:cubicBezTo>
                    <a:pt x="-34880" y="281104"/>
                    <a:pt x="39146" y="198708"/>
                    <a:pt x="0" y="0"/>
                  </a:cubicBezTo>
                  <a:close/>
                </a:path>
                <a:path w="2273300" h="1562178" stroke="0" extrusionOk="0">
                  <a:moveTo>
                    <a:pt x="0" y="0"/>
                  </a:moveTo>
                  <a:cubicBezTo>
                    <a:pt x="233626" y="-19204"/>
                    <a:pt x="309730" y="38950"/>
                    <a:pt x="545592" y="0"/>
                  </a:cubicBezTo>
                  <a:cubicBezTo>
                    <a:pt x="781454" y="-38950"/>
                    <a:pt x="963977" y="3789"/>
                    <a:pt x="1091184" y="0"/>
                  </a:cubicBezTo>
                  <a:cubicBezTo>
                    <a:pt x="1218391" y="-3789"/>
                    <a:pt x="1481686" y="47053"/>
                    <a:pt x="1659509" y="0"/>
                  </a:cubicBezTo>
                  <a:cubicBezTo>
                    <a:pt x="1837333" y="-47053"/>
                    <a:pt x="2129448" y="66158"/>
                    <a:pt x="2273300" y="0"/>
                  </a:cubicBezTo>
                  <a:cubicBezTo>
                    <a:pt x="2325040" y="240976"/>
                    <a:pt x="2246890" y="380732"/>
                    <a:pt x="2273300" y="489482"/>
                  </a:cubicBezTo>
                  <a:cubicBezTo>
                    <a:pt x="2299710" y="598232"/>
                    <a:pt x="2218248" y="801136"/>
                    <a:pt x="2273300" y="1010208"/>
                  </a:cubicBezTo>
                  <a:cubicBezTo>
                    <a:pt x="2328352" y="1219280"/>
                    <a:pt x="2214775" y="1291777"/>
                    <a:pt x="2273300" y="1562178"/>
                  </a:cubicBezTo>
                  <a:cubicBezTo>
                    <a:pt x="2021641" y="1591139"/>
                    <a:pt x="1912544" y="1502490"/>
                    <a:pt x="1659509" y="1562178"/>
                  </a:cubicBezTo>
                  <a:cubicBezTo>
                    <a:pt x="1406474" y="1621866"/>
                    <a:pt x="1278676" y="1519901"/>
                    <a:pt x="1091184" y="1562178"/>
                  </a:cubicBezTo>
                  <a:cubicBezTo>
                    <a:pt x="903692" y="1604455"/>
                    <a:pt x="743715" y="1513941"/>
                    <a:pt x="500126" y="1562178"/>
                  </a:cubicBezTo>
                  <a:cubicBezTo>
                    <a:pt x="256537" y="1610415"/>
                    <a:pt x="176323" y="1507195"/>
                    <a:pt x="0" y="1562178"/>
                  </a:cubicBezTo>
                  <a:cubicBezTo>
                    <a:pt x="-811" y="1437917"/>
                    <a:pt x="37272" y="1299013"/>
                    <a:pt x="0" y="1072696"/>
                  </a:cubicBezTo>
                  <a:cubicBezTo>
                    <a:pt x="-37272" y="846379"/>
                    <a:pt x="31951" y="693213"/>
                    <a:pt x="0" y="567591"/>
                  </a:cubicBezTo>
                  <a:cubicBezTo>
                    <a:pt x="-31951" y="441970"/>
                    <a:pt x="17688" y="259527"/>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35718460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4778A3-891B-7B0E-0C6B-9D20D7AD8D95}"/>
                </a:ext>
              </a:extLst>
            </p:cNvPr>
            <p:cNvSpPr/>
            <p:nvPr/>
          </p:nvSpPr>
          <p:spPr>
            <a:xfrm>
              <a:off x="1339538" y="2716603"/>
              <a:ext cx="889000" cy="466642"/>
            </a:xfrm>
            <a:custGeom>
              <a:avLst/>
              <a:gdLst>
                <a:gd name="connsiteX0" fmla="*/ 0 w 889000"/>
                <a:gd name="connsiteY0" fmla="*/ 0 h 466642"/>
                <a:gd name="connsiteX1" fmla="*/ 453390 w 889000"/>
                <a:gd name="connsiteY1" fmla="*/ 0 h 466642"/>
                <a:gd name="connsiteX2" fmla="*/ 889000 w 889000"/>
                <a:gd name="connsiteY2" fmla="*/ 0 h 466642"/>
                <a:gd name="connsiteX3" fmla="*/ 889000 w 889000"/>
                <a:gd name="connsiteY3" fmla="*/ 466642 h 466642"/>
                <a:gd name="connsiteX4" fmla="*/ 426720 w 889000"/>
                <a:gd name="connsiteY4" fmla="*/ 466642 h 466642"/>
                <a:gd name="connsiteX5" fmla="*/ 0 w 889000"/>
                <a:gd name="connsiteY5" fmla="*/ 466642 h 466642"/>
                <a:gd name="connsiteX6" fmla="*/ 0 w 889000"/>
                <a:gd name="connsiteY6" fmla="*/ 0 h 4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66642" fill="none" extrusionOk="0">
                  <a:moveTo>
                    <a:pt x="0" y="0"/>
                  </a:moveTo>
                  <a:cubicBezTo>
                    <a:pt x="180929" y="-50122"/>
                    <a:pt x="281520" y="10748"/>
                    <a:pt x="453390" y="0"/>
                  </a:cubicBezTo>
                  <a:cubicBezTo>
                    <a:pt x="625260" y="-10748"/>
                    <a:pt x="717962" y="19441"/>
                    <a:pt x="889000" y="0"/>
                  </a:cubicBezTo>
                  <a:cubicBezTo>
                    <a:pt x="893390" y="150351"/>
                    <a:pt x="840356" y="338881"/>
                    <a:pt x="889000" y="466642"/>
                  </a:cubicBezTo>
                  <a:cubicBezTo>
                    <a:pt x="679582" y="484150"/>
                    <a:pt x="566337" y="432471"/>
                    <a:pt x="426720" y="466642"/>
                  </a:cubicBezTo>
                  <a:cubicBezTo>
                    <a:pt x="287103" y="500813"/>
                    <a:pt x="91891" y="438102"/>
                    <a:pt x="0" y="466642"/>
                  </a:cubicBezTo>
                  <a:cubicBezTo>
                    <a:pt x="-53782" y="345011"/>
                    <a:pt x="27634" y="197242"/>
                    <a:pt x="0" y="0"/>
                  </a:cubicBezTo>
                  <a:close/>
                </a:path>
                <a:path w="889000" h="466642" stroke="0" extrusionOk="0">
                  <a:moveTo>
                    <a:pt x="0" y="0"/>
                  </a:moveTo>
                  <a:cubicBezTo>
                    <a:pt x="122813" y="-22863"/>
                    <a:pt x="264302" y="29219"/>
                    <a:pt x="444500" y="0"/>
                  </a:cubicBezTo>
                  <a:cubicBezTo>
                    <a:pt x="624698" y="-29219"/>
                    <a:pt x="673236" y="35202"/>
                    <a:pt x="889000" y="0"/>
                  </a:cubicBezTo>
                  <a:cubicBezTo>
                    <a:pt x="919568" y="141563"/>
                    <a:pt x="836315" y="292427"/>
                    <a:pt x="889000" y="466642"/>
                  </a:cubicBezTo>
                  <a:cubicBezTo>
                    <a:pt x="729928" y="481540"/>
                    <a:pt x="636029" y="417607"/>
                    <a:pt x="435610" y="466642"/>
                  </a:cubicBezTo>
                  <a:cubicBezTo>
                    <a:pt x="235191" y="515677"/>
                    <a:pt x="111919" y="458893"/>
                    <a:pt x="0" y="466642"/>
                  </a:cubicBezTo>
                  <a:cubicBezTo>
                    <a:pt x="-48375" y="233465"/>
                    <a:pt x="53556" y="166584"/>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753802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646331"/>
          </a:xfrm>
          <a:prstGeom prst="rect">
            <a:avLst/>
          </a:prstGeom>
          <a:noFill/>
        </p:spPr>
        <p:txBody>
          <a:bodyPr wrap="square">
            <a:spAutoFit/>
          </a:bodyPr>
          <a:lstStyle/>
          <a:p>
            <a:pPr marL="0" lvl="0" indent="0" algn="ctr" rtl="0">
              <a:spcBef>
                <a:spcPts val="0"/>
              </a:spcBef>
              <a:spcAft>
                <a:spcPts val="0"/>
              </a:spcAft>
              <a:buNone/>
            </a:pPr>
            <a:r>
              <a:rPr lang="en-US" sz="1800" b="1" dirty="0">
                <a:solidFill>
                  <a:schemeClr val="bg1"/>
                </a:solidFill>
                <a:latin typeface="Calibri"/>
                <a:ea typeface="Calibri"/>
                <a:cs typeface="Calibri"/>
                <a:sym typeface="Calibri"/>
              </a:rPr>
              <a:t>Easily Handles</a:t>
            </a:r>
          </a:p>
          <a:p>
            <a:pPr marL="0" lvl="0" indent="0" algn="ctr" rtl="0">
              <a:spcBef>
                <a:spcPts val="0"/>
              </a:spcBef>
              <a:spcAft>
                <a:spcPts val="0"/>
              </a:spcAft>
              <a:buNone/>
            </a:pPr>
            <a:r>
              <a:rPr lang="en-US" sz="1800" b="1" dirty="0">
                <a:solidFill>
                  <a:schemeClr val="bg1"/>
                </a:solidFill>
                <a:latin typeface="Calibri"/>
                <a:ea typeface="Calibri"/>
                <a:cs typeface="Calibri"/>
                <a:sym typeface="Calibri"/>
              </a:rPr>
              <a:t> Large Datasets </a:t>
            </a: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84304" y="2347613"/>
            <a:ext cx="1018984"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Calibri"/>
                <a:ea typeface="Calibri"/>
                <a:cs typeface="Calibri"/>
                <a:sym typeface="Calibri"/>
              </a:rPr>
              <a:t> More</a:t>
            </a:r>
            <a:endParaRPr sz="1600" b="1" dirty="0">
              <a:solidFill>
                <a:schemeClr val="bg1"/>
              </a:solidFill>
              <a:latin typeface="Calibri"/>
              <a:ea typeface="Calibri"/>
              <a:cs typeface="Calibri"/>
              <a:sym typeface="Calibri"/>
            </a:endParaRPr>
          </a:p>
          <a:p>
            <a:pPr marL="0" lvl="0" indent="0" algn="ctr" rtl="0">
              <a:spcBef>
                <a:spcPts val="0"/>
              </a:spcBef>
              <a:spcAft>
                <a:spcPts val="0"/>
              </a:spcAft>
              <a:buNone/>
            </a:pPr>
            <a:r>
              <a:rPr lang="en" sz="1600" b="1" dirty="0">
                <a:solidFill>
                  <a:schemeClr val="bg1"/>
                </a:solidFill>
                <a:latin typeface="Calibri"/>
                <a:ea typeface="Calibri"/>
                <a:cs typeface="Calibri"/>
                <a:sym typeface="Calibri"/>
              </a:rPr>
              <a:t>Efficient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B84F321-4383-03F4-1E0F-E798ACBFB041}"/>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15</a:t>
            </a:r>
          </a:p>
        </p:txBody>
      </p:sp>
      <p:graphicFrame>
        <p:nvGraphicFramePr>
          <p:cNvPr id="6" name="Table 19">
            <a:extLst>
              <a:ext uri="{FF2B5EF4-FFF2-40B4-BE49-F238E27FC236}">
                <a16:creationId xmlns:a16="http://schemas.microsoft.com/office/drawing/2014/main" id="{D5896ACC-48C3-5D9E-4BB4-72425EFF68FC}"/>
              </a:ext>
            </a:extLst>
          </p:cNvPr>
          <p:cNvGraphicFramePr>
            <a:graphicFrameLocks noGrp="1"/>
          </p:cNvGraphicFramePr>
          <p:nvPr>
            <p:extLst>
              <p:ext uri="{D42A27DB-BD31-4B8C-83A1-F6EECF244321}">
                <p14:modId xmlns:p14="http://schemas.microsoft.com/office/powerpoint/2010/main" val="2743841625"/>
              </p:ext>
            </p:extLst>
          </p:nvPr>
        </p:nvGraphicFramePr>
        <p:xfrm>
          <a:off x="8784304" y="90331"/>
          <a:ext cx="3340307" cy="1739160"/>
        </p:xfrm>
        <a:graphic>
          <a:graphicData uri="http://schemas.openxmlformats.org/drawingml/2006/table">
            <a:tbl>
              <a:tblPr firstRow="1" bandRow="1">
                <a:tableStyleId>{85BE263C-DBD7-4A20-BB59-AAB30ACAA65A}</a:tableStyleId>
              </a:tblPr>
              <a:tblGrid>
                <a:gridCol w="2253355">
                  <a:extLst>
                    <a:ext uri="{9D8B030D-6E8A-4147-A177-3AD203B41FA5}">
                      <a16:colId xmlns:a16="http://schemas.microsoft.com/office/drawing/2014/main" val="3327185499"/>
                    </a:ext>
                  </a:extLst>
                </a:gridCol>
                <a:gridCol w="1086952">
                  <a:extLst>
                    <a:ext uri="{9D8B030D-6E8A-4147-A177-3AD203B41FA5}">
                      <a16:colId xmlns:a16="http://schemas.microsoft.com/office/drawing/2014/main" val="599414969"/>
                    </a:ext>
                  </a:extLst>
                </a:gridCol>
              </a:tblGrid>
              <a:tr h="327999">
                <a:tc>
                  <a:txBody>
                    <a:bodyPr/>
                    <a:lstStyle/>
                    <a:p>
                      <a:pPr algn="ctr"/>
                      <a:r>
                        <a:rPr lang="en-US" sz="1700" dirty="0"/>
                        <a:t>Model Name</a:t>
                      </a:r>
                    </a:p>
                  </a:txBody>
                  <a:tcPr marL="88751" marR="88751" marT="44376" marB="44376"/>
                </a:tc>
                <a:tc>
                  <a:txBody>
                    <a:bodyPr/>
                    <a:lstStyle/>
                    <a:p>
                      <a:pPr algn="ctr"/>
                      <a:r>
                        <a:rPr lang="en-US" sz="1700" dirty="0"/>
                        <a:t>Accuracy</a:t>
                      </a:r>
                    </a:p>
                  </a:txBody>
                  <a:tcPr marL="88751" marR="88751" marT="44376" marB="44376"/>
                </a:tc>
                <a:extLst>
                  <a:ext uri="{0D108BD9-81ED-4DB2-BD59-A6C34878D82A}">
                    <a16:rowId xmlns:a16="http://schemas.microsoft.com/office/drawing/2014/main" val="48537779"/>
                  </a:ext>
                </a:extLst>
              </a:tr>
              <a:tr h="327999">
                <a:tc>
                  <a:txBody>
                    <a:bodyPr/>
                    <a:lstStyle/>
                    <a:p>
                      <a:pPr algn="ctr"/>
                      <a:r>
                        <a:rPr lang="en-US" sz="1700" dirty="0" err="1"/>
                        <a:t>Navie</a:t>
                      </a:r>
                      <a:r>
                        <a:rPr lang="en-US" sz="1700" dirty="0"/>
                        <a:t> Bayes</a:t>
                      </a:r>
                    </a:p>
                  </a:txBody>
                  <a:tcPr marL="88751" marR="88751" marT="44376" marB="44376"/>
                </a:tc>
                <a:tc>
                  <a:txBody>
                    <a:bodyPr/>
                    <a:lstStyle/>
                    <a:p>
                      <a:r>
                        <a:rPr lang="en-US" sz="1700" dirty="0"/>
                        <a:t> 81.72 %</a:t>
                      </a:r>
                    </a:p>
                  </a:txBody>
                  <a:tcPr marL="88751" marR="88751" marT="44376" marB="44376"/>
                </a:tc>
                <a:extLst>
                  <a:ext uri="{0D108BD9-81ED-4DB2-BD59-A6C34878D82A}">
                    <a16:rowId xmlns:a16="http://schemas.microsoft.com/office/drawing/2014/main" val="3696704925"/>
                  </a:ext>
                </a:extLst>
              </a:tr>
              <a:tr h="327999">
                <a:tc>
                  <a:txBody>
                    <a:bodyPr/>
                    <a:lstStyle/>
                    <a:p>
                      <a:pPr algn="ctr"/>
                      <a:r>
                        <a:rPr lang="en-US" sz="1700" dirty="0"/>
                        <a:t>Random Forest</a:t>
                      </a:r>
                    </a:p>
                  </a:txBody>
                  <a:tcPr marL="88751" marR="88751" marT="44376" marB="44376"/>
                </a:tc>
                <a:tc>
                  <a:txBody>
                    <a:bodyPr/>
                    <a:lstStyle/>
                    <a:p>
                      <a:r>
                        <a:rPr lang="en-US" sz="1700" dirty="0"/>
                        <a:t> 93.2 %</a:t>
                      </a:r>
                    </a:p>
                  </a:txBody>
                  <a:tcPr marL="88751" marR="88751" marT="44376" marB="44376"/>
                </a:tc>
                <a:extLst>
                  <a:ext uri="{0D108BD9-81ED-4DB2-BD59-A6C34878D82A}">
                    <a16:rowId xmlns:a16="http://schemas.microsoft.com/office/drawing/2014/main" val="1981062533"/>
                  </a:ext>
                </a:extLst>
              </a:tr>
              <a:tr h="327999">
                <a:tc>
                  <a:txBody>
                    <a:bodyPr/>
                    <a:lstStyle/>
                    <a:p>
                      <a:pPr algn="ctr"/>
                      <a:r>
                        <a:rPr lang="en-US" sz="1700" dirty="0"/>
                        <a:t>Decision Tree</a:t>
                      </a:r>
                    </a:p>
                  </a:txBody>
                  <a:tcPr marL="88751" marR="88751" marT="44376" marB="44376"/>
                </a:tc>
                <a:tc>
                  <a:txBody>
                    <a:bodyPr/>
                    <a:lstStyle/>
                    <a:p>
                      <a:r>
                        <a:rPr lang="en-US" sz="1700" dirty="0"/>
                        <a:t> 90.69 %</a:t>
                      </a:r>
                    </a:p>
                  </a:txBody>
                  <a:tcPr marL="88751" marR="88751" marT="44376" marB="44376"/>
                </a:tc>
                <a:extLst>
                  <a:ext uri="{0D108BD9-81ED-4DB2-BD59-A6C34878D82A}">
                    <a16:rowId xmlns:a16="http://schemas.microsoft.com/office/drawing/2014/main" val="3549905908"/>
                  </a:ext>
                </a:extLst>
              </a:tr>
              <a:tr h="327999">
                <a:tc>
                  <a:txBody>
                    <a:bodyPr/>
                    <a:lstStyle/>
                    <a:p>
                      <a:pPr algn="ctr"/>
                      <a:r>
                        <a:rPr lang="en-US" sz="1700" dirty="0"/>
                        <a:t>Logistic Regression</a:t>
                      </a:r>
                    </a:p>
                  </a:txBody>
                  <a:tcPr marL="88751" marR="88751" marT="44376" marB="44376"/>
                </a:tc>
                <a:tc>
                  <a:txBody>
                    <a:bodyPr/>
                    <a:lstStyle/>
                    <a:p>
                      <a:r>
                        <a:rPr lang="en-US" sz="1700" dirty="0"/>
                        <a:t> 79.45 %</a:t>
                      </a:r>
                    </a:p>
                  </a:txBody>
                  <a:tcPr marL="88751" marR="88751" marT="44376" marB="44376"/>
                </a:tc>
                <a:extLst>
                  <a:ext uri="{0D108BD9-81ED-4DB2-BD59-A6C34878D82A}">
                    <a16:rowId xmlns:a16="http://schemas.microsoft.com/office/drawing/2014/main" val="3717777634"/>
                  </a:ext>
                </a:extLst>
              </a:tr>
            </a:tbl>
          </a:graphicData>
        </a:graphic>
      </p:graphicFrame>
    </p:spTree>
    <p:extLst>
      <p:ext uri="{BB962C8B-B14F-4D97-AF65-F5344CB8AC3E}">
        <p14:creationId xmlns:p14="http://schemas.microsoft.com/office/powerpoint/2010/main" val="13033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Logistic Regression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grpSp>
        <p:nvGrpSpPr>
          <p:cNvPr id="16" name="Group 15">
            <a:extLst>
              <a:ext uri="{FF2B5EF4-FFF2-40B4-BE49-F238E27FC236}">
                <a16:creationId xmlns:a16="http://schemas.microsoft.com/office/drawing/2014/main" id="{4F3D73D1-7382-16ED-52A6-D2E08565A396}"/>
              </a:ext>
            </a:extLst>
          </p:cNvPr>
          <p:cNvGrpSpPr/>
          <p:nvPr/>
        </p:nvGrpSpPr>
        <p:grpSpPr>
          <a:xfrm>
            <a:off x="1178317" y="1840951"/>
            <a:ext cx="8868333" cy="4000641"/>
            <a:chOff x="1076717" y="1459951"/>
            <a:chExt cx="8868333" cy="4000641"/>
          </a:xfrm>
        </p:grpSpPr>
        <p:sp>
          <p:nvSpPr>
            <p:cNvPr id="3" name="Rectangle 2">
              <a:extLst>
                <a:ext uri="{FF2B5EF4-FFF2-40B4-BE49-F238E27FC236}">
                  <a16:creationId xmlns:a16="http://schemas.microsoft.com/office/drawing/2014/main" id="{A6E9BAB9-7804-36D3-F604-DD0EDE87A2CF}"/>
                </a:ext>
              </a:extLst>
            </p:cNvPr>
            <p:cNvSpPr/>
            <p:nvPr/>
          </p:nvSpPr>
          <p:spPr>
            <a:xfrm>
              <a:off x="4241800" y="1463470"/>
              <a:ext cx="3144200" cy="1775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649AC5-E178-B383-BDA3-F88C7FE572A7}"/>
                </a:ext>
              </a:extLst>
            </p:cNvPr>
            <p:cNvSpPr/>
            <p:nvPr/>
          </p:nvSpPr>
          <p:spPr>
            <a:xfrm>
              <a:off x="4667250" y="2320434"/>
              <a:ext cx="4702176" cy="3140158"/>
            </a:xfrm>
            <a:custGeom>
              <a:avLst/>
              <a:gdLst>
                <a:gd name="connsiteX0" fmla="*/ 0 w 4702176"/>
                <a:gd name="connsiteY0" fmla="*/ 0 h 3140158"/>
                <a:gd name="connsiteX1" fmla="*/ 540750 w 4702176"/>
                <a:gd name="connsiteY1" fmla="*/ 0 h 3140158"/>
                <a:gd name="connsiteX2" fmla="*/ 1175544 w 4702176"/>
                <a:gd name="connsiteY2" fmla="*/ 0 h 3140158"/>
                <a:gd name="connsiteX3" fmla="*/ 1716294 w 4702176"/>
                <a:gd name="connsiteY3" fmla="*/ 0 h 3140158"/>
                <a:gd name="connsiteX4" fmla="*/ 2210023 w 4702176"/>
                <a:gd name="connsiteY4" fmla="*/ 0 h 3140158"/>
                <a:gd name="connsiteX5" fmla="*/ 2891838 w 4702176"/>
                <a:gd name="connsiteY5" fmla="*/ 0 h 3140158"/>
                <a:gd name="connsiteX6" fmla="*/ 3432588 w 4702176"/>
                <a:gd name="connsiteY6" fmla="*/ 0 h 3140158"/>
                <a:gd name="connsiteX7" fmla="*/ 3879295 w 4702176"/>
                <a:gd name="connsiteY7" fmla="*/ 0 h 3140158"/>
                <a:gd name="connsiteX8" fmla="*/ 4702176 w 4702176"/>
                <a:gd name="connsiteY8" fmla="*/ 0 h 3140158"/>
                <a:gd name="connsiteX9" fmla="*/ 4702176 w 4702176"/>
                <a:gd name="connsiteY9" fmla="*/ 523360 h 3140158"/>
                <a:gd name="connsiteX10" fmla="*/ 4702176 w 4702176"/>
                <a:gd name="connsiteY10" fmla="*/ 1046719 h 3140158"/>
                <a:gd name="connsiteX11" fmla="*/ 4702176 w 4702176"/>
                <a:gd name="connsiteY11" fmla="*/ 1475874 h 3140158"/>
                <a:gd name="connsiteX12" fmla="*/ 4702176 w 4702176"/>
                <a:gd name="connsiteY12" fmla="*/ 1999234 h 3140158"/>
                <a:gd name="connsiteX13" fmla="*/ 4702176 w 4702176"/>
                <a:gd name="connsiteY13" fmla="*/ 2585397 h 3140158"/>
                <a:gd name="connsiteX14" fmla="*/ 4702176 w 4702176"/>
                <a:gd name="connsiteY14" fmla="*/ 3140158 h 3140158"/>
                <a:gd name="connsiteX15" fmla="*/ 4020360 w 4702176"/>
                <a:gd name="connsiteY15" fmla="*/ 3140158 h 3140158"/>
                <a:gd name="connsiteX16" fmla="*/ 3479610 w 4702176"/>
                <a:gd name="connsiteY16" fmla="*/ 3140158 h 3140158"/>
                <a:gd name="connsiteX17" fmla="*/ 3032904 w 4702176"/>
                <a:gd name="connsiteY17" fmla="*/ 3140158 h 3140158"/>
                <a:gd name="connsiteX18" fmla="*/ 2398110 w 4702176"/>
                <a:gd name="connsiteY18" fmla="*/ 3140158 h 3140158"/>
                <a:gd name="connsiteX19" fmla="*/ 1857360 w 4702176"/>
                <a:gd name="connsiteY19" fmla="*/ 3140158 h 3140158"/>
                <a:gd name="connsiteX20" fmla="*/ 1222566 w 4702176"/>
                <a:gd name="connsiteY20" fmla="*/ 3140158 h 3140158"/>
                <a:gd name="connsiteX21" fmla="*/ 728837 w 4702176"/>
                <a:gd name="connsiteY21" fmla="*/ 3140158 h 3140158"/>
                <a:gd name="connsiteX22" fmla="*/ 0 w 4702176"/>
                <a:gd name="connsiteY22" fmla="*/ 3140158 h 3140158"/>
                <a:gd name="connsiteX23" fmla="*/ 0 w 4702176"/>
                <a:gd name="connsiteY23" fmla="*/ 2679601 h 3140158"/>
                <a:gd name="connsiteX24" fmla="*/ 0 w 4702176"/>
                <a:gd name="connsiteY24" fmla="*/ 2219045 h 3140158"/>
                <a:gd name="connsiteX25" fmla="*/ 0 w 4702176"/>
                <a:gd name="connsiteY25" fmla="*/ 1695685 h 3140158"/>
                <a:gd name="connsiteX26" fmla="*/ 0 w 4702176"/>
                <a:gd name="connsiteY26" fmla="*/ 1235129 h 3140158"/>
                <a:gd name="connsiteX27" fmla="*/ 0 w 4702176"/>
                <a:gd name="connsiteY27" fmla="*/ 680368 h 3140158"/>
                <a:gd name="connsiteX28" fmla="*/ 0 w 4702176"/>
                <a:gd name="connsiteY28" fmla="*/ 0 h 314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02176" h="3140158" fill="none" extrusionOk="0">
                  <a:moveTo>
                    <a:pt x="0" y="0"/>
                  </a:moveTo>
                  <a:cubicBezTo>
                    <a:pt x="178753" y="-47329"/>
                    <a:pt x="414131" y="38877"/>
                    <a:pt x="540750" y="0"/>
                  </a:cubicBezTo>
                  <a:cubicBezTo>
                    <a:pt x="667369" y="-38877"/>
                    <a:pt x="868951" y="66636"/>
                    <a:pt x="1175544" y="0"/>
                  </a:cubicBezTo>
                  <a:cubicBezTo>
                    <a:pt x="1482137" y="-66636"/>
                    <a:pt x="1550187" y="27511"/>
                    <a:pt x="1716294" y="0"/>
                  </a:cubicBezTo>
                  <a:cubicBezTo>
                    <a:pt x="1882401" y="-27511"/>
                    <a:pt x="1996546" y="7761"/>
                    <a:pt x="2210023" y="0"/>
                  </a:cubicBezTo>
                  <a:cubicBezTo>
                    <a:pt x="2423500" y="-7761"/>
                    <a:pt x="2705881" y="58041"/>
                    <a:pt x="2891838" y="0"/>
                  </a:cubicBezTo>
                  <a:cubicBezTo>
                    <a:pt x="3077795" y="-58041"/>
                    <a:pt x="3168523" y="62215"/>
                    <a:pt x="3432588" y="0"/>
                  </a:cubicBezTo>
                  <a:cubicBezTo>
                    <a:pt x="3696653" y="-62215"/>
                    <a:pt x="3776325" y="6560"/>
                    <a:pt x="3879295" y="0"/>
                  </a:cubicBezTo>
                  <a:cubicBezTo>
                    <a:pt x="3982265" y="-6560"/>
                    <a:pt x="4367206" y="26222"/>
                    <a:pt x="4702176" y="0"/>
                  </a:cubicBezTo>
                  <a:cubicBezTo>
                    <a:pt x="4747790" y="233385"/>
                    <a:pt x="4667179" y="398325"/>
                    <a:pt x="4702176" y="523360"/>
                  </a:cubicBezTo>
                  <a:cubicBezTo>
                    <a:pt x="4737173" y="648395"/>
                    <a:pt x="4691479" y="828140"/>
                    <a:pt x="4702176" y="1046719"/>
                  </a:cubicBezTo>
                  <a:cubicBezTo>
                    <a:pt x="4712873" y="1265298"/>
                    <a:pt x="4696802" y="1385607"/>
                    <a:pt x="4702176" y="1475874"/>
                  </a:cubicBezTo>
                  <a:cubicBezTo>
                    <a:pt x="4707550" y="1566142"/>
                    <a:pt x="4649755" y="1839986"/>
                    <a:pt x="4702176" y="1999234"/>
                  </a:cubicBezTo>
                  <a:cubicBezTo>
                    <a:pt x="4754597" y="2158482"/>
                    <a:pt x="4690105" y="2329657"/>
                    <a:pt x="4702176" y="2585397"/>
                  </a:cubicBezTo>
                  <a:cubicBezTo>
                    <a:pt x="4714247" y="2841137"/>
                    <a:pt x="4692927" y="2925207"/>
                    <a:pt x="4702176" y="3140158"/>
                  </a:cubicBezTo>
                  <a:cubicBezTo>
                    <a:pt x="4365848" y="3200497"/>
                    <a:pt x="4259644" y="3077883"/>
                    <a:pt x="4020360" y="3140158"/>
                  </a:cubicBezTo>
                  <a:cubicBezTo>
                    <a:pt x="3781076" y="3202433"/>
                    <a:pt x="3617409" y="3086573"/>
                    <a:pt x="3479610" y="3140158"/>
                  </a:cubicBezTo>
                  <a:cubicBezTo>
                    <a:pt x="3341811" y="3193743"/>
                    <a:pt x="3153161" y="3127250"/>
                    <a:pt x="3032904" y="3140158"/>
                  </a:cubicBezTo>
                  <a:cubicBezTo>
                    <a:pt x="2912647" y="3153066"/>
                    <a:pt x="2535897" y="3117097"/>
                    <a:pt x="2398110" y="3140158"/>
                  </a:cubicBezTo>
                  <a:cubicBezTo>
                    <a:pt x="2260323" y="3163219"/>
                    <a:pt x="2056108" y="3112328"/>
                    <a:pt x="1857360" y="3140158"/>
                  </a:cubicBezTo>
                  <a:cubicBezTo>
                    <a:pt x="1658612" y="3167988"/>
                    <a:pt x="1442861" y="3105777"/>
                    <a:pt x="1222566" y="3140158"/>
                  </a:cubicBezTo>
                  <a:cubicBezTo>
                    <a:pt x="1002271" y="3174539"/>
                    <a:pt x="950326" y="3107909"/>
                    <a:pt x="728837" y="3140158"/>
                  </a:cubicBezTo>
                  <a:cubicBezTo>
                    <a:pt x="507348" y="3172407"/>
                    <a:pt x="270584" y="3081718"/>
                    <a:pt x="0" y="3140158"/>
                  </a:cubicBezTo>
                  <a:cubicBezTo>
                    <a:pt x="-3911" y="2989807"/>
                    <a:pt x="37387" y="2776040"/>
                    <a:pt x="0" y="2679601"/>
                  </a:cubicBezTo>
                  <a:cubicBezTo>
                    <a:pt x="-37387" y="2583162"/>
                    <a:pt x="31151" y="2331323"/>
                    <a:pt x="0" y="2219045"/>
                  </a:cubicBezTo>
                  <a:cubicBezTo>
                    <a:pt x="-31151" y="2106767"/>
                    <a:pt x="37731" y="1879007"/>
                    <a:pt x="0" y="1695685"/>
                  </a:cubicBezTo>
                  <a:cubicBezTo>
                    <a:pt x="-37731" y="1512363"/>
                    <a:pt x="48842" y="1356698"/>
                    <a:pt x="0" y="1235129"/>
                  </a:cubicBezTo>
                  <a:cubicBezTo>
                    <a:pt x="-48842" y="1113560"/>
                    <a:pt x="39539" y="866439"/>
                    <a:pt x="0" y="680368"/>
                  </a:cubicBezTo>
                  <a:cubicBezTo>
                    <a:pt x="-39539" y="494297"/>
                    <a:pt x="33190" y="278574"/>
                    <a:pt x="0" y="0"/>
                  </a:cubicBezTo>
                  <a:close/>
                </a:path>
                <a:path w="4702176" h="3140158" stroke="0" extrusionOk="0">
                  <a:moveTo>
                    <a:pt x="0" y="0"/>
                  </a:moveTo>
                  <a:cubicBezTo>
                    <a:pt x="185227" y="-34646"/>
                    <a:pt x="282250" y="30531"/>
                    <a:pt x="540750" y="0"/>
                  </a:cubicBezTo>
                  <a:cubicBezTo>
                    <a:pt x="799250" y="-30531"/>
                    <a:pt x="884255" y="59415"/>
                    <a:pt x="1081500" y="0"/>
                  </a:cubicBezTo>
                  <a:cubicBezTo>
                    <a:pt x="1278745" y="-59415"/>
                    <a:pt x="1433274" y="5423"/>
                    <a:pt x="1575229" y="0"/>
                  </a:cubicBezTo>
                  <a:cubicBezTo>
                    <a:pt x="1717184" y="-5423"/>
                    <a:pt x="2083279" y="26061"/>
                    <a:pt x="2257044" y="0"/>
                  </a:cubicBezTo>
                  <a:cubicBezTo>
                    <a:pt x="2430809" y="-26061"/>
                    <a:pt x="2654077" y="55393"/>
                    <a:pt x="2891838" y="0"/>
                  </a:cubicBezTo>
                  <a:cubicBezTo>
                    <a:pt x="3129599" y="-55393"/>
                    <a:pt x="3119323" y="42413"/>
                    <a:pt x="3338545" y="0"/>
                  </a:cubicBezTo>
                  <a:cubicBezTo>
                    <a:pt x="3557767" y="-42413"/>
                    <a:pt x="3676794" y="37655"/>
                    <a:pt x="3832273" y="0"/>
                  </a:cubicBezTo>
                  <a:cubicBezTo>
                    <a:pt x="3987752" y="-37655"/>
                    <a:pt x="4299363" y="102496"/>
                    <a:pt x="4702176" y="0"/>
                  </a:cubicBezTo>
                  <a:cubicBezTo>
                    <a:pt x="4714771" y="106793"/>
                    <a:pt x="4675653" y="257343"/>
                    <a:pt x="4702176" y="460557"/>
                  </a:cubicBezTo>
                  <a:cubicBezTo>
                    <a:pt x="4728699" y="663771"/>
                    <a:pt x="4698392" y="827894"/>
                    <a:pt x="4702176" y="952515"/>
                  </a:cubicBezTo>
                  <a:cubicBezTo>
                    <a:pt x="4705960" y="1077136"/>
                    <a:pt x="4686977" y="1171507"/>
                    <a:pt x="4702176" y="1381670"/>
                  </a:cubicBezTo>
                  <a:cubicBezTo>
                    <a:pt x="4717375" y="1591834"/>
                    <a:pt x="4691945" y="1726945"/>
                    <a:pt x="4702176" y="1967832"/>
                  </a:cubicBezTo>
                  <a:cubicBezTo>
                    <a:pt x="4712407" y="2208719"/>
                    <a:pt x="4647638" y="2320006"/>
                    <a:pt x="4702176" y="2459790"/>
                  </a:cubicBezTo>
                  <a:cubicBezTo>
                    <a:pt x="4756714" y="2599574"/>
                    <a:pt x="4635532" y="2934117"/>
                    <a:pt x="4702176" y="3140158"/>
                  </a:cubicBezTo>
                  <a:cubicBezTo>
                    <a:pt x="4575124" y="3163518"/>
                    <a:pt x="4399552" y="3132314"/>
                    <a:pt x="4255469" y="3140158"/>
                  </a:cubicBezTo>
                  <a:cubicBezTo>
                    <a:pt x="4111386" y="3148002"/>
                    <a:pt x="3910474" y="3068321"/>
                    <a:pt x="3620676" y="3140158"/>
                  </a:cubicBezTo>
                  <a:cubicBezTo>
                    <a:pt x="3330878" y="3211995"/>
                    <a:pt x="3312156" y="3115631"/>
                    <a:pt x="3126947" y="3140158"/>
                  </a:cubicBezTo>
                  <a:cubicBezTo>
                    <a:pt x="2941738" y="3164685"/>
                    <a:pt x="2863687" y="3083336"/>
                    <a:pt x="2633219" y="3140158"/>
                  </a:cubicBezTo>
                  <a:cubicBezTo>
                    <a:pt x="2402751" y="3196980"/>
                    <a:pt x="2287628" y="3094792"/>
                    <a:pt x="1951403" y="3140158"/>
                  </a:cubicBezTo>
                  <a:cubicBezTo>
                    <a:pt x="1615178" y="3185524"/>
                    <a:pt x="1645189" y="3136306"/>
                    <a:pt x="1363631" y="3140158"/>
                  </a:cubicBezTo>
                  <a:cubicBezTo>
                    <a:pt x="1082073" y="3144010"/>
                    <a:pt x="964915" y="3076693"/>
                    <a:pt x="728837" y="3140158"/>
                  </a:cubicBezTo>
                  <a:cubicBezTo>
                    <a:pt x="492759" y="3203623"/>
                    <a:pt x="161237" y="3124609"/>
                    <a:pt x="0" y="3140158"/>
                  </a:cubicBezTo>
                  <a:cubicBezTo>
                    <a:pt x="-45959" y="2887261"/>
                    <a:pt x="17999" y="2854147"/>
                    <a:pt x="0" y="2616798"/>
                  </a:cubicBezTo>
                  <a:cubicBezTo>
                    <a:pt x="-17999" y="2379449"/>
                    <a:pt x="36306" y="2305669"/>
                    <a:pt x="0" y="2156242"/>
                  </a:cubicBezTo>
                  <a:cubicBezTo>
                    <a:pt x="-36306" y="2006815"/>
                    <a:pt x="39269" y="1842574"/>
                    <a:pt x="0" y="1570079"/>
                  </a:cubicBezTo>
                  <a:cubicBezTo>
                    <a:pt x="-39269" y="1297584"/>
                    <a:pt x="59887" y="1232038"/>
                    <a:pt x="0" y="983916"/>
                  </a:cubicBezTo>
                  <a:cubicBezTo>
                    <a:pt x="-59887" y="735794"/>
                    <a:pt x="43214" y="481001"/>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24545561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High Accuracy </a:t>
              </a:r>
            </a:p>
            <a:p>
              <a:pPr algn="ctr"/>
              <a:r>
                <a:rPr lang="en-US" b="1" dirty="0">
                  <a:solidFill>
                    <a:schemeClr val="bg1"/>
                  </a:solidFill>
                </a:rPr>
                <a:t>Score 87.4 %</a:t>
              </a:r>
            </a:p>
          </p:txBody>
        </p:sp>
        <p:sp>
          <p:nvSpPr>
            <p:cNvPr id="5" name="Rectangle 4">
              <a:extLst>
                <a:ext uri="{FF2B5EF4-FFF2-40B4-BE49-F238E27FC236}">
                  <a16:creationId xmlns:a16="http://schemas.microsoft.com/office/drawing/2014/main" id="{56C26BF0-1620-1FFA-DD44-49C437BF733A}"/>
                </a:ext>
              </a:extLst>
            </p:cNvPr>
            <p:cNvSpPr/>
            <p:nvPr/>
          </p:nvSpPr>
          <p:spPr>
            <a:xfrm>
              <a:off x="8446450" y="1838408"/>
              <a:ext cx="1498600" cy="933284"/>
            </a:xfrm>
            <a:custGeom>
              <a:avLst/>
              <a:gdLst>
                <a:gd name="connsiteX0" fmla="*/ 0 w 1498600"/>
                <a:gd name="connsiteY0" fmla="*/ 0 h 933284"/>
                <a:gd name="connsiteX1" fmla="*/ 529505 w 1498600"/>
                <a:gd name="connsiteY1" fmla="*/ 0 h 933284"/>
                <a:gd name="connsiteX2" fmla="*/ 984081 w 1498600"/>
                <a:gd name="connsiteY2" fmla="*/ 0 h 933284"/>
                <a:gd name="connsiteX3" fmla="*/ 1498600 w 1498600"/>
                <a:gd name="connsiteY3" fmla="*/ 0 h 933284"/>
                <a:gd name="connsiteX4" fmla="*/ 1498600 w 1498600"/>
                <a:gd name="connsiteY4" fmla="*/ 466642 h 933284"/>
                <a:gd name="connsiteX5" fmla="*/ 1498600 w 1498600"/>
                <a:gd name="connsiteY5" fmla="*/ 933284 h 933284"/>
                <a:gd name="connsiteX6" fmla="*/ 984081 w 1498600"/>
                <a:gd name="connsiteY6" fmla="*/ 933284 h 933284"/>
                <a:gd name="connsiteX7" fmla="*/ 469561 w 1498600"/>
                <a:gd name="connsiteY7" fmla="*/ 933284 h 933284"/>
                <a:gd name="connsiteX8" fmla="*/ 0 w 1498600"/>
                <a:gd name="connsiteY8" fmla="*/ 933284 h 933284"/>
                <a:gd name="connsiteX9" fmla="*/ 0 w 1498600"/>
                <a:gd name="connsiteY9" fmla="*/ 457309 h 933284"/>
                <a:gd name="connsiteX10" fmla="*/ 0 w 1498600"/>
                <a:gd name="connsiteY10" fmla="*/ 0 h 9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600" h="933284" fill="none" extrusionOk="0">
                  <a:moveTo>
                    <a:pt x="0" y="0"/>
                  </a:moveTo>
                  <a:cubicBezTo>
                    <a:pt x="205698" y="-43923"/>
                    <a:pt x="296893" y="26877"/>
                    <a:pt x="529505" y="0"/>
                  </a:cubicBezTo>
                  <a:cubicBezTo>
                    <a:pt x="762117" y="-26877"/>
                    <a:pt x="804229" y="36084"/>
                    <a:pt x="984081" y="0"/>
                  </a:cubicBezTo>
                  <a:cubicBezTo>
                    <a:pt x="1163933" y="-36084"/>
                    <a:pt x="1281428" y="59155"/>
                    <a:pt x="1498600" y="0"/>
                  </a:cubicBezTo>
                  <a:cubicBezTo>
                    <a:pt x="1550202" y="133496"/>
                    <a:pt x="1462237" y="358158"/>
                    <a:pt x="1498600" y="466642"/>
                  </a:cubicBezTo>
                  <a:cubicBezTo>
                    <a:pt x="1534963" y="575126"/>
                    <a:pt x="1462008" y="754152"/>
                    <a:pt x="1498600" y="933284"/>
                  </a:cubicBezTo>
                  <a:cubicBezTo>
                    <a:pt x="1287427" y="937871"/>
                    <a:pt x="1230173" y="927448"/>
                    <a:pt x="984081" y="933284"/>
                  </a:cubicBezTo>
                  <a:cubicBezTo>
                    <a:pt x="737989" y="939120"/>
                    <a:pt x="627026" y="922073"/>
                    <a:pt x="469561" y="933284"/>
                  </a:cubicBezTo>
                  <a:cubicBezTo>
                    <a:pt x="312096" y="944495"/>
                    <a:pt x="115737" y="913444"/>
                    <a:pt x="0" y="933284"/>
                  </a:cubicBezTo>
                  <a:cubicBezTo>
                    <a:pt x="-53225" y="777283"/>
                    <a:pt x="20754" y="676281"/>
                    <a:pt x="0" y="457309"/>
                  </a:cubicBezTo>
                  <a:cubicBezTo>
                    <a:pt x="-20754" y="238337"/>
                    <a:pt x="6372" y="199343"/>
                    <a:pt x="0" y="0"/>
                  </a:cubicBezTo>
                  <a:close/>
                </a:path>
                <a:path w="1498600" h="933284" stroke="0" extrusionOk="0">
                  <a:moveTo>
                    <a:pt x="0" y="0"/>
                  </a:moveTo>
                  <a:cubicBezTo>
                    <a:pt x="199582" y="-22400"/>
                    <a:pt x="364452" y="20625"/>
                    <a:pt x="484547" y="0"/>
                  </a:cubicBezTo>
                  <a:cubicBezTo>
                    <a:pt x="604642" y="-20625"/>
                    <a:pt x="856664" y="45631"/>
                    <a:pt x="969095" y="0"/>
                  </a:cubicBezTo>
                  <a:cubicBezTo>
                    <a:pt x="1081526" y="-45631"/>
                    <a:pt x="1253224" y="50878"/>
                    <a:pt x="1498600" y="0"/>
                  </a:cubicBezTo>
                  <a:cubicBezTo>
                    <a:pt x="1548633" y="157995"/>
                    <a:pt x="1478166" y="361322"/>
                    <a:pt x="1498600" y="466642"/>
                  </a:cubicBezTo>
                  <a:cubicBezTo>
                    <a:pt x="1519034" y="571962"/>
                    <a:pt x="1461449" y="798460"/>
                    <a:pt x="1498600" y="933284"/>
                  </a:cubicBezTo>
                  <a:cubicBezTo>
                    <a:pt x="1371746" y="985695"/>
                    <a:pt x="1180808" y="903486"/>
                    <a:pt x="1044025" y="933284"/>
                  </a:cubicBezTo>
                  <a:cubicBezTo>
                    <a:pt x="907242" y="963082"/>
                    <a:pt x="723891" y="903697"/>
                    <a:pt x="559477" y="933284"/>
                  </a:cubicBezTo>
                  <a:cubicBezTo>
                    <a:pt x="395063" y="962871"/>
                    <a:pt x="195273" y="925475"/>
                    <a:pt x="0" y="933284"/>
                  </a:cubicBezTo>
                  <a:cubicBezTo>
                    <a:pt x="-51284" y="832035"/>
                    <a:pt x="8630" y="581521"/>
                    <a:pt x="0" y="457309"/>
                  </a:cubicBezTo>
                  <a:cubicBezTo>
                    <a:pt x="-8630" y="333097"/>
                    <a:pt x="6560" y="16902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60459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C4FB66-7955-1B4F-3F96-D8C8B147C238}"/>
                </a:ext>
              </a:extLst>
            </p:cNvPr>
            <p:cNvSpPr/>
            <p:nvPr/>
          </p:nvSpPr>
          <p:spPr>
            <a:xfrm>
              <a:off x="3502025" y="1695042"/>
              <a:ext cx="2593975" cy="2123871"/>
            </a:xfrm>
            <a:custGeom>
              <a:avLst/>
              <a:gdLst>
                <a:gd name="connsiteX0" fmla="*/ 0 w 2593975"/>
                <a:gd name="connsiteY0" fmla="*/ 0 h 2123871"/>
                <a:gd name="connsiteX1" fmla="*/ 570675 w 2593975"/>
                <a:gd name="connsiteY1" fmla="*/ 0 h 2123871"/>
                <a:gd name="connsiteX2" fmla="*/ 1141349 w 2593975"/>
                <a:gd name="connsiteY2" fmla="*/ 0 h 2123871"/>
                <a:gd name="connsiteX3" fmla="*/ 1686084 w 2593975"/>
                <a:gd name="connsiteY3" fmla="*/ 0 h 2123871"/>
                <a:gd name="connsiteX4" fmla="*/ 2593975 w 2593975"/>
                <a:gd name="connsiteY4" fmla="*/ 0 h 2123871"/>
                <a:gd name="connsiteX5" fmla="*/ 2593975 w 2593975"/>
                <a:gd name="connsiteY5" fmla="*/ 467252 h 2123871"/>
                <a:gd name="connsiteX6" fmla="*/ 2593975 w 2593975"/>
                <a:gd name="connsiteY6" fmla="*/ 1040697 h 2123871"/>
                <a:gd name="connsiteX7" fmla="*/ 2593975 w 2593975"/>
                <a:gd name="connsiteY7" fmla="*/ 1529187 h 2123871"/>
                <a:gd name="connsiteX8" fmla="*/ 2593975 w 2593975"/>
                <a:gd name="connsiteY8" fmla="*/ 2123871 h 2123871"/>
                <a:gd name="connsiteX9" fmla="*/ 2127060 w 2593975"/>
                <a:gd name="connsiteY9" fmla="*/ 2123871 h 2123871"/>
                <a:gd name="connsiteX10" fmla="*/ 1556385 w 2593975"/>
                <a:gd name="connsiteY10" fmla="*/ 2123871 h 2123871"/>
                <a:gd name="connsiteX11" fmla="*/ 1115409 w 2593975"/>
                <a:gd name="connsiteY11" fmla="*/ 2123871 h 2123871"/>
                <a:gd name="connsiteX12" fmla="*/ 544735 w 2593975"/>
                <a:gd name="connsiteY12" fmla="*/ 2123871 h 2123871"/>
                <a:gd name="connsiteX13" fmla="*/ 0 w 2593975"/>
                <a:gd name="connsiteY13" fmla="*/ 2123871 h 2123871"/>
                <a:gd name="connsiteX14" fmla="*/ 0 w 2593975"/>
                <a:gd name="connsiteY14" fmla="*/ 1656619 h 2123871"/>
                <a:gd name="connsiteX15" fmla="*/ 0 w 2593975"/>
                <a:gd name="connsiteY15" fmla="*/ 1189368 h 2123871"/>
                <a:gd name="connsiteX16" fmla="*/ 0 w 2593975"/>
                <a:gd name="connsiteY16" fmla="*/ 722116 h 2123871"/>
                <a:gd name="connsiteX17" fmla="*/ 0 w 2593975"/>
                <a:gd name="connsiteY17" fmla="*/ 0 h 2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975" h="2123871" fill="none" extrusionOk="0">
                  <a:moveTo>
                    <a:pt x="0" y="0"/>
                  </a:moveTo>
                  <a:cubicBezTo>
                    <a:pt x="269249" y="-8199"/>
                    <a:pt x="313173" y="66062"/>
                    <a:pt x="570675" y="0"/>
                  </a:cubicBezTo>
                  <a:cubicBezTo>
                    <a:pt x="828178" y="-66062"/>
                    <a:pt x="960461" y="58395"/>
                    <a:pt x="1141349" y="0"/>
                  </a:cubicBezTo>
                  <a:cubicBezTo>
                    <a:pt x="1322237" y="-58395"/>
                    <a:pt x="1518977" y="42133"/>
                    <a:pt x="1686084" y="0"/>
                  </a:cubicBezTo>
                  <a:cubicBezTo>
                    <a:pt x="1853191" y="-42133"/>
                    <a:pt x="2302195" y="88724"/>
                    <a:pt x="2593975" y="0"/>
                  </a:cubicBezTo>
                  <a:cubicBezTo>
                    <a:pt x="2602141" y="121232"/>
                    <a:pt x="2578677" y="242016"/>
                    <a:pt x="2593975" y="467252"/>
                  </a:cubicBezTo>
                  <a:cubicBezTo>
                    <a:pt x="2609273" y="692488"/>
                    <a:pt x="2532323" y="901434"/>
                    <a:pt x="2593975" y="1040697"/>
                  </a:cubicBezTo>
                  <a:cubicBezTo>
                    <a:pt x="2655627" y="1179960"/>
                    <a:pt x="2539950" y="1414341"/>
                    <a:pt x="2593975" y="1529187"/>
                  </a:cubicBezTo>
                  <a:cubicBezTo>
                    <a:pt x="2648000" y="1644033"/>
                    <a:pt x="2565711" y="1894114"/>
                    <a:pt x="2593975" y="2123871"/>
                  </a:cubicBezTo>
                  <a:cubicBezTo>
                    <a:pt x="2475381" y="2179842"/>
                    <a:pt x="2294570" y="2069247"/>
                    <a:pt x="2127060" y="2123871"/>
                  </a:cubicBezTo>
                  <a:cubicBezTo>
                    <a:pt x="1959550" y="2178495"/>
                    <a:pt x="1755896" y="2122987"/>
                    <a:pt x="1556385" y="2123871"/>
                  </a:cubicBezTo>
                  <a:cubicBezTo>
                    <a:pt x="1356875" y="2124755"/>
                    <a:pt x="1326866" y="2107830"/>
                    <a:pt x="1115409" y="2123871"/>
                  </a:cubicBezTo>
                  <a:cubicBezTo>
                    <a:pt x="903952" y="2139912"/>
                    <a:pt x="659494" y="2116115"/>
                    <a:pt x="544735" y="2123871"/>
                  </a:cubicBezTo>
                  <a:cubicBezTo>
                    <a:pt x="429976" y="2131627"/>
                    <a:pt x="189304" y="2059314"/>
                    <a:pt x="0" y="2123871"/>
                  </a:cubicBezTo>
                  <a:cubicBezTo>
                    <a:pt x="-762" y="2001424"/>
                    <a:pt x="35567" y="1840566"/>
                    <a:pt x="0" y="1656619"/>
                  </a:cubicBezTo>
                  <a:cubicBezTo>
                    <a:pt x="-35567" y="1472672"/>
                    <a:pt x="1165" y="1361269"/>
                    <a:pt x="0" y="1189368"/>
                  </a:cubicBezTo>
                  <a:cubicBezTo>
                    <a:pt x="-1165" y="1017467"/>
                    <a:pt x="2768" y="954673"/>
                    <a:pt x="0" y="722116"/>
                  </a:cubicBezTo>
                  <a:cubicBezTo>
                    <a:pt x="-2768" y="489559"/>
                    <a:pt x="34764" y="177959"/>
                    <a:pt x="0" y="0"/>
                  </a:cubicBezTo>
                  <a:close/>
                </a:path>
                <a:path w="2593975" h="2123871" stroke="0" extrusionOk="0">
                  <a:moveTo>
                    <a:pt x="0" y="0"/>
                  </a:moveTo>
                  <a:cubicBezTo>
                    <a:pt x="252778" y="-29508"/>
                    <a:pt x="329665" y="24277"/>
                    <a:pt x="570675" y="0"/>
                  </a:cubicBezTo>
                  <a:cubicBezTo>
                    <a:pt x="811685" y="-24277"/>
                    <a:pt x="883461" y="44042"/>
                    <a:pt x="1037590" y="0"/>
                  </a:cubicBezTo>
                  <a:cubicBezTo>
                    <a:pt x="1191720" y="-44042"/>
                    <a:pt x="1271447" y="10569"/>
                    <a:pt x="1504506" y="0"/>
                  </a:cubicBezTo>
                  <a:cubicBezTo>
                    <a:pt x="1737565" y="-10569"/>
                    <a:pt x="1853050" y="3294"/>
                    <a:pt x="2075180" y="0"/>
                  </a:cubicBezTo>
                  <a:cubicBezTo>
                    <a:pt x="2297310" y="-3294"/>
                    <a:pt x="2443662" y="48920"/>
                    <a:pt x="2593975" y="0"/>
                  </a:cubicBezTo>
                  <a:cubicBezTo>
                    <a:pt x="2631286" y="157088"/>
                    <a:pt x="2573706" y="312890"/>
                    <a:pt x="2593975" y="509729"/>
                  </a:cubicBezTo>
                  <a:cubicBezTo>
                    <a:pt x="2614244" y="706568"/>
                    <a:pt x="2584082" y="791969"/>
                    <a:pt x="2593975" y="1019458"/>
                  </a:cubicBezTo>
                  <a:cubicBezTo>
                    <a:pt x="2603868" y="1246947"/>
                    <a:pt x="2585190" y="1399057"/>
                    <a:pt x="2593975" y="1507948"/>
                  </a:cubicBezTo>
                  <a:cubicBezTo>
                    <a:pt x="2602760" y="1616839"/>
                    <a:pt x="2525303" y="1910591"/>
                    <a:pt x="2593975" y="2123871"/>
                  </a:cubicBezTo>
                  <a:cubicBezTo>
                    <a:pt x="2455409" y="2141496"/>
                    <a:pt x="2284034" y="2100450"/>
                    <a:pt x="2075180" y="2123871"/>
                  </a:cubicBezTo>
                  <a:cubicBezTo>
                    <a:pt x="1866327" y="2147292"/>
                    <a:pt x="1729826" y="2096744"/>
                    <a:pt x="1530445" y="2123871"/>
                  </a:cubicBezTo>
                  <a:cubicBezTo>
                    <a:pt x="1331064" y="2150998"/>
                    <a:pt x="1110938" y="2083742"/>
                    <a:pt x="959771" y="2123871"/>
                  </a:cubicBezTo>
                  <a:cubicBezTo>
                    <a:pt x="808604" y="2164000"/>
                    <a:pt x="463200" y="2013259"/>
                    <a:pt x="0" y="2123871"/>
                  </a:cubicBezTo>
                  <a:cubicBezTo>
                    <a:pt x="-51050" y="1838726"/>
                    <a:pt x="44448" y="1818002"/>
                    <a:pt x="0" y="1550426"/>
                  </a:cubicBezTo>
                  <a:cubicBezTo>
                    <a:pt x="-44448" y="1282851"/>
                    <a:pt x="14014" y="1250275"/>
                    <a:pt x="0" y="1083174"/>
                  </a:cubicBezTo>
                  <a:cubicBezTo>
                    <a:pt x="-14014" y="916073"/>
                    <a:pt x="22854" y="659335"/>
                    <a:pt x="0" y="509729"/>
                  </a:cubicBezTo>
                  <a:cubicBezTo>
                    <a:pt x="-22854" y="360124"/>
                    <a:pt x="50831" y="21811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166924324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Category</a:t>
              </a:r>
            </a:p>
            <a:p>
              <a:pPr algn="ctr"/>
              <a:r>
                <a:rPr lang="en-US" b="1" dirty="0">
                  <a:solidFill>
                    <a:schemeClr val="bg1"/>
                  </a:solidFill>
                </a:rPr>
                <a:t>CDs Vinyl</a:t>
              </a:r>
            </a:p>
          </p:txBody>
        </p:sp>
        <p:sp>
          <p:nvSpPr>
            <p:cNvPr id="11" name="Rectangle 10">
              <a:extLst>
                <a:ext uri="{FF2B5EF4-FFF2-40B4-BE49-F238E27FC236}">
                  <a16:creationId xmlns:a16="http://schemas.microsoft.com/office/drawing/2014/main" id="{D0343F0B-42B0-BCE7-5310-3E68E4A47928}"/>
                </a:ext>
              </a:extLst>
            </p:cNvPr>
            <p:cNvSpPr/>
            <p:nvPr/>
          </p:nvSpPr>
          <p:spPr>
            <a:xfrm>
              <a:off x="1741962" y="2957229"/>
              <a:ext cx="1498600" cy="9332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034F58-78BD-0C53-29BB-0469D01901D1}"/>
                </a:ext>
              </a:extLst>
            </p:cNvPr>
            <p:cNvSpPr/>
            <p:nvPr/>
          </p:nvSpPr>
          <p:spPr>
            <a:xfrm>
              <a:off x="1930088" y="1459951"/>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37626-1957-3548-6512-AA03866C2DBC}"/>
                </a:ext>
              </a:extLst>
            </p:cNvPr>
            <p:cNvSpPr/>
            <p:nvPr/>
          </p:nvSpPr>
          <p:spPr>
            <a:xfrm>
              <a:off x="1076717" y="1966613"/>
              <a:ext cx="883763" cy="4684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E9B517-CBD4-3DDD-40B6-A16003FB8861}"/>
                </a:ext>
              </a:extLst>
            </p:cNvPr>
            <p:cNvSpPr/>
            <p:nvPr/>
          </p:nvSpPr>
          <p:spPr>
            <a:xfrm>
              <a:off x="3634262" y="4698733"/>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92BAAD-E1F6-2D50-07D2-F4983E39C485}"/>
                </a:ext>
              </a:extLst>
            </p:cNvPr>
            <p:cNvSpPr/>
            <p:nvPr/>
          </p:nvSpPr>
          <p:spPr>
            <a:xfrm>
              <a:off x="2061688" y="3269396"/>
              <a:ext cx="2273300" cy="1562178"/>
            </a:xfrm>
            <a:custGeom>
              <a:avLst/>
              <a:gdLst>
                <a:gd name="connsiteX0" fmla="*/ 0 w 2273300"/>
                <a:gd name="connsiteY0" fmla="*/ 0 h 1562178"/>
                <a:gd name="connsiteX1" fmla="*/ 545592 w 2273300"/>
                <a:gd name="connsiteY1" fmla="*/ 0 h 1562178"/>
                <a:gd name="connsiteX2" fmla="*/ 1113917 w 2273300"/>
                <a:gd name="connsiteY2" fmla="*/ 0 h 1562178"/>
                <a:gd name="connsiteX3" fmla="*/ 1682242 w 2273300"/>
                <a:gd name="connsiteY3" fmla="*/ 0 h 1562178"/>
                <a:gd name="connsiteX4" fmla="*/ 2273300 w 2273300"/>
                <a:gd name="connsiteY4" fmla="*/ 0 h 1562178"/>
                <a:gd name="connsiteX5" fmla="*/ 2273300 w 2273300"/>
                <a:gd name="connsiteY5" fmla="*/ 520726 h 1562178"/>
                <a:gd name="connsiteX6" fmla="*/ 2273300 w 2273300"/>
                <a:gd name="connsiteY6" fmla="*/ 1025830 h 1562178"/>
                <a:gd name="connsiteX7" fmla="*/ 2273300 w 2273300"/>
                <a:gd name="connsiteY7" fmla="*/ 1562178 h 1562178"/>
                <a:gd name="connsiteX8" fmla="*/ 1659509 w 2273300"/>
                <a:gd name="connsiteY8" fmla="*/ 1562178 h 1562178"/>
                <a:gd name="connsiteX9" fmla="*/ 1068451 w 2273300"/>
                <a:gd name="connsiteY9" fmla="*/ 1562178 h 1562178"/>
                <a:gd name="connsiteX10" fmla="*/ 0 w 2273300"/>
                <a:gd name="connsiteY10" fmla="*/ 1562178 h 1562178"/>
                <a:gd name="connsiteX11" fmla="*/ 0 w 2273300"/>
                <a:gd name="connsiteY11" fmla="*/ 1010208 h 1562178"/>
                <a:gd name="connsiteX12" fmla="*/ 0 w 2273300"/>
                <a:gd name="connsiteY12" fmla="*/ 505104 h 1562178"/>
                <a:gd name="connsiteX13" fmla="*/ 0 w 2273300"/>
                <a:gd name="connsiteY13" fmla="*/ 0 h 15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3300" h="1562178" fill="none" extrusionOk="0">
                  <a:moveTo>
                    <a:pt x="0" y="0"/>
                  </a:moveTo>
                  <a:cubicBezTo>
                    <a:pt x="251566" y="-60634"/>
                    <a:pt x="429079" y="1258"/>
                    <a:pt x="545592" y="0"/>
                  </a:cubicBezTo>
                  <a:cubicBezTo>
                    <a:pt x="662105" y="-1258"/>
                    <a:pt x="943604" y="61801"/>
                    <a:pt x="1113917" y="0"/>
                  </a:cubicBezTo>
                  <a:cubicBezTo>
                    <a:pt x="1284231" y="-61801"/>
                    <a:pt x="1525583" y="7872"/>
                    <a:pt x="1682242" y="0"/>
                  </a:cubicBezTo>
                  <a:cubicBezTo>
                    <a:pt x="1838902" y="-7872"/>
                    <a:pt x="2029730" y="16350"/>
                    <a:pt x="2273300" y="0"/>
                  </a:cubicBezTo>
                  <a:cubicBezTo>
                    <a:pt x="2333999" y="231373"/>
                    <a:pt x="2249671" y="295020"/>
                    <a:pt x="2273300" y="520726"/>
                  </a:cubicBezTo>
                  <a:cubicBezTo>
                    <a:pt x="2296929" y="746432"/>
                    <a:pt x="2215525" y="817704"/>
                    <a:pt x="2273300" y="1025830"/>
                  </a:cubicBezTo>
                  <a:cubicBezTo>
                    <a:pt x="2331075" y="1233956"/>
                    <a:pt x="2258629" y="1358712"/>
                    <a:pt x="2273300" y="1562178"/>
                  </a:cubicBezTo>
                  <a:cubicBezTo>
                    <a:pt x="1971855" y="1615090"/>
                    <a:pt x="1920892" y="1534874"/>
                    <a:pt x="1659509" y="1562178"/>
                  </a:cubicBezTo>
                  <a:cubicBezTo>
                    <a:pt x="1398126" y="1589482"/>
                    <a:pt x="1245069" y="1543118"/>
                    <a:pt x="1068451" y="1562178"/>
                  </a:cubicBezTo>
                  <a:cubicBezTo>
                    <a:pt x="891833" y="1581238"/>
                    <a:pt x="342455" y="1523227"/>
                    <a:pt x="0" y="1562178"/>
                  </a:cubicBezTo>
                  <a:cubicBezTo>
                    <a:pt x="-58192" y="1379266"/>
                    <a:pt x="19657" y="1184811"/>
                    <a:pt x="0" y="1010208"/>
                  </a:cubicBezTo>
                  <a:cubicBezTo>
                    <a:pt x="-19657" y="835605"/>
                    <a:pt x="34880" y="729104"/>
                    <a:pt x="0" y="505104"/>
                  </a:cubicBezTo>
                  <a:cubicBezTo>
                    <a:pt x="-34880" y="281104"/>
                    <a:pt x="39146" y="198708"/>
                    <a:pt x="0" y="0"/>
                  </a:cubicBezTo>
                  <a:close/>
                </a:path>
                <a:path w="2273300" h="1562178" stroke="0" extrusionOk="0">
                  <a:moveTo>
                    <a:pt x="0" y="0"/>
                  </a:moveTo>
                  <a:cubicBezTo>
                    <a:pt x="233626" y="-19204"/>
                    <a:pt x="309730" y="38950"/>
                    <a:pt x="545592" y="0"/>
                  </a:cubicBezTo>
                  <a:cubicBezTo>
                    <a:pt x="781454" y="-38950"/>
                    <a:pt x="963977" y="3789"/>
                    <a:pt x="1091184" y="0"/>
                  </a:cubicBezTo>
                  <a:cubicBezTo>
                    <a:pt x="1218391" y="-3789"/>
                    <a:pt x="1481686" y="47053"/>
                    <a:pt x="1659509" y="0"/>
                  </a:cubicBezTo>
                  <a:cubicBezTo>
                    <a:pt x="1837333" y="-47053"/>
                    <a:pt x="2129448" y="66158"/>
                    <a:pt x="2273300" y="0"/>
                  </a:cubicBezTo>
                  <a:cubicBezTo>
                    <a:pt x="2325040" y="240976"/>
                    <a:pt x="2246890" y="380732"/>
                    <a:pt x="2273300" y="489482"/>
                  </a:cubicBezTo>
                  <a:cubicBezTo>
                    <a:pt x="2299710" y="598232"/>
                    <a:pt x="2218248" y="801136"/>
                    <a:pt x="2273300" y="1010208"/>
                  </a:cubicBezTo>
                  <a:cubicBezTo>
                    <a:pt x="2328352" y="1219280"/>
                    <a:pt x="2214775" y="1291777"/>
                    <a:pt x="2273300" y="1562178"/>
                  </a:cubicBezTo>
                  <a:cubicBezTo>
                    <a:pt x="2021641" y="1591139"/>
                    <a:pt x="1912544" y="1502490"/>
                    <a:pt x="1659509" y="1562178"/>
                  </a:cubicBezTo>
                  <a:cubicBezTo>
                    <a:pt x="1406474" y="1621866"/>
                    <a:pt x="1278676" y="1519901"/>
                    <a:pt x="1091184" y="1562178"/>
                  </a:cubicBezTo>
                  <a:cubicBezTo>
                    <a:pt x="903692" y="1604455"/>
                    <a:pt x="743715" y="1513941"/>
                    <a:pt x="500126" y="1562178"/>
                  </a:cubicBezTo>
                  <a:cubicBezTo>
                    <a:pt x="256537" y="1610415"/>
                    <a:pt x="176323" y="1507195"/>
                    <a:pt x="0" y="1562178"/>
                  </a:cubicBezTo>
                  <a:cubicBezTo>
                    <a:pt x="-811" y="1437917"/>
                    <a:pt x="37272" y="1299013"/>
                    <a:pt x="0" y="1072696"/>
                  </a:cubicBezTo>
                  <a:cubicBezTo>
                    <a:pt x="-37272" y="846379"/>
                    <a:pt x="31951" y="693213"/>
                    <a:pt x="0" y="567591"/>
                  </a:cubicBezTo>
                  <a:cubicBezTo>
                    <a:pt x="-31951" y="441970"/>
                    <a:pt x="17688" y="259527"/>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35718460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4778A3-891B-7B0E-0C6B-9D20D7AD8D95}"/>
                </a:ext>
              </a:extLst>
            </p:cNvPr>
            <p:cNvSpPr/>
            <p:nvPr/>
          </p:nvSpPr>
          <p:spPr>
            <a:xfrm>
              <a:off x="1339538" y="2716603"/>
              <a:ext cx="889000" cy="466642"/>
            </a:xfrm>
            <a:custGeom>
              <a:avLst/>
              <a:gdLst>
                <a:gd name="connsiteX0" fmla="*/ 0 w 889000"/>
                <a:gd name="connsiteY0" fmla="*/ 0 h 466642"/>
                <a:gd name="connsiteX1" fmla="*/ 453390 w 889000"/>
                <a:gd name="connsiteY1" fmla="*/ 0 h 466642"/>
                <a:gd name="connsiteX2" fmla="*/ 889000 w 889000"/>
                <a:gd name="connsiteY2" fmla="*/ 0 h 466642"/>
                <a:gd name="connsiteX3" fmla="*/ 889000 w 889000"/>
                <a:gd name="connsiteY3" fmla="*/ 466642 h 466642"/>
                <a:gd name="connsiteX4" fmla="*/ 426720 w 889000"/>
                <a:gd name="connsiteY4" fmla="*/ 466642 h 466642"/>
                <a:gd name="connsiteX5" fmla="*/ 0 w 889000"/>
                <a:gd name="connsiteY5" fmla="*/ 466642 h 466642"/>
                <a:gd name="connsiteX6" fmla="*/ 0 w 889000"/>
                <a:gd name="connsiteY6" fmla="*/ 0 h 4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66642" fill="none" extrusionOk="0">
                  <a:moveTo>
                    <a:pt x="0" y="0"/>
                  </a:moveTo>
                  <a:cubicBezTo>
                    <a:pt x="180929" y="-50122"/>
                    <a:pt x="281520" y="10748"/>
                    <a:pt x="453390" y="0"/>
                  </a:cubicBezTo>
                  <a:cubicBezTo>
                    <a:pt x="625260" y="-10748"/>
                    <a:pt x="717962" y="19441"/>
                    <a:pt x="889000" y="0"/>
                  </a:cubicBezTo>
                  <a:cubicBezTo>
                    <a:pt x="893390" y="150351"/>
                    <a:pt x="840356" y="338881"/>
                    <a:pt x="889000" y="466642"/>
                  </a:cubicBezTo>
                  <a:cubicBezTo>
                    <a:pt x="679582" y="484150"/>
                    <a:pt x="566337" y="432471"/>
                    <a:pt x="426720" y="466642"/>
                  </a:cubicBezTo>
                  <a:cubicBezTo>
                    <a:pt x="287103" y="500813"/>
                    <a:pt x="91891" y="438102"/>
                    <a:pt x="0" y="466642"/>
                  </a:cubicBezTo>
                  <a:cubicBezTo>
                    <a:pt x="-53782" y="345011"/>
                    <a:pt x="27634" y="197242"/>
                    <a:pt x="0" y="0"/>
                  </a:cubicBezTo>
                  <a:close/>
                </a:path>
                <a:path w="889000" h="466642" stroke="0" extrusionOk="0">
                  <a:moveTo>
                    <a:pt x="0" y="0"/>
                  </a:moveTo>
                  <a:cubicBezTo>
                    <a:pt x="122813" y="-22863"/>
                    <a:pt x="264302" y="29219"/>
                    <a:pt x="444500" y="0"/>
                  </a:cubicBezTo>
                  <a:cubicBezTo>
                    <a:pt x="624698" y="-29219"/>
                    <a:pt x="673236" y="35202"/>
                    <a:pt x="889000" y="0"/>
                  </a:cubicBezTo>
                  <a:cubicBezTo>
                    <a:pt x="919568" y="141563"/>
                    <a:pt x="836315" y="292427"/>
                    <a:pt x="889000" y="466642"/>
                  </a:cubicBezTo>
                  <a:cubicBezTo>
                    <a:pt x="729928" y="481540"/>
                    <a:pt x="636029" y="417607"/>
                    <a:pt x="435610" y="466642"/>
                  </a:cubicBezTo>
                  <a:cubicBezTo>
                    <a:pt x="235191" y="515677"/>
                    <a:pt x="111919" y="458893"/>
                    <a:pt x="0" y="466642"/>
                  </a:cubicBezTo>
                  <a:cubicBezTo>
                    <a:pt x="-48375" y="233465"/>
                    <a:pt x="53556" y="166584"/>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753802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16</a:t>
            </a:r>
          </a:p>
        </p:txBody>
      </p:sp>
      <p:graphicFrame>
        <p:nvGraphicFramePr>
          <p:cNvPr id="17" name="Table 19">
            <a:extLst>
              <a:ext uri="{FF2B5EF4-FFF2-40B4-BE49-F238E27FC236}">
                <a16:creationId xmlns:a16="http://schemas.microsoft.com/office/drawing/2014/main" id="{736146D6-4CEB-58F8-EBCE-2A27A79CE707}"/>
              </a:ext>
            </a:extLst>
          </p:cNvPr>
          <p:cNvGraphicFramePr>
            <a:graphicFrameLocks noGrp="1"/>
          </p:cNvGraphicFramePr>
          <p:nvPr>
            <p:extLst>
              <p:ext uri="{D42A27DB-BD31-4B8C-83A1-F6EECF244321}">
                <p14:modId xmlns:p14="http://schemas.microsoft.com/office/powerpoint/2010/main" val="2164072346"/>
              </p:ext>
            </p:extLst>
          </p:nvPr>
        </p:nvGraphicFramePr>
        <p:xfrm>
          <a:off x="8491778" y="90331"/>
          <a:ext cx="3632834" cy="1828800"/>
        </p:xfrm>
        <a:graphic>
          <a:graphicData uri="http://schemas.openxmlformats.org/drawingml/2006/table">
            <a:tbl>
              <a:tblPr firstRow="1" bandRow="1">
                <a:tableStyleId>{85BE263C-DBD7-4A20-BB59-AAB30ACAA65A}</a:tableStyleId>
              </a:tblPr>
              <a:tblGrid>
                <a:gridCol w="2450692">
                  <a:extLst>
                    <a:ext uri="{9D8B030D-6E8A-4147-A177-3AD203B41FA5}">
                      <a16:colId xmlns:a16="http://schemas.microsoft.com/office/drawing/2014/main" val="3327185499"/>
                    </a:ext>
                  </a:extLst>
                </a:gridCol>
                <a:gridCol w="1182142">
                  <a:extLst>
                    <a:ext uri="{9D8B030D-6E8A-4147-A177-3AD203B41FA5}">
                      <a16:colId xmlns:a16="http://schemas.microsoft.com/office/drawing/2014/main" val="599414969"/>
                    </a:ext>
                  </a:extLst>
                </a:gridCol>
              </a:tblGrid>
              <a:tr h="364255">
                <a:tc>
                  <a:txBody>
                    <a:bodyPr/>
                    <a:lstStyle/>
                    <a:p>
                      <a:pPr algn="ctr"/>
                      <a:r>
                        <a:rPr lang="en-US" dirty="0"/>
                        <a:t>Model Name</a:t>
                      </a:r>
                    </a:p>
                  </a:txBody>
                  <a:tcPr/>
                </a:tc>
                <a:tc>
                  <a:txBody>
                    <a:bodyPr/>
                    <a:lstStyle/>
                    <a:p>
                      <a:pPr algn="ctr"/>
                      <a:r>
                        <a:rPr lang="en-US" dirty="0"/>
                        <a:t>Accuracy</a:t>
                      </a:r>
                    </a:p>
                  </a:txBody>
                  <a:tcPr/>
                </a:tc>
                <a:extLst>
                  <a:ext uri="{0D108BD9-81ED-4DB2-BD59-A6C34878D82A}">
                    <a16:rowId xmlns:a16="http://schemas.microsoft.com/office/drawing/2014/main" val="48537779"/>
                  </a:ext>
                </a:extLst>
              </a:tr>
              <a:tr h="364255">
                <a:tc>
                  <a:txBody>
                    <a:bodyPr/>
                    <a:lstStyle/>
                    <a:p>
                      <a:pPr algn="ctr"/>
                      <a:r>
                        <a:rPr lang="en-US" dirty="0" err="1"/>
                        <a:t>Navie</a:t>
                      </a:r>
                      <a:r>
                        <a:rPr lang="en-US" dirty="0"/>
                        <a:t> Bayes</a:t>
                      </a:r>
                    </a:p>
                  </a:txBody>
                  <a:tcPr/>
                </a:tc>
                <a:tc>
                  <a:txBody>
                    <a:bodyPr/>
                    <a:lstStyle/>
                    <a:p>
                      <a:r>
                        <a:rPr lang="en-US" dirty="0"/>
                        <a:t> 76.52 %</a:t>
                      </a:r>
                    </a:p>
                  </a:txBody>
                  <a:tcPr/>
                </a:tc>
                <a:extLst>
                  <a:ext uri="{0D108BD9-81ED-4DB2-BD59-A6C34878D82A}">
                    <a16:rowId xmlns:a16="http://schemas.microsoft.com/office/drawing/2014/main" val="3696704925"/>
                  </a:ext>
                </a:extLst>
              </a:tr>
              <a:tr h="364255">
                <a:tc>
                  <a:txBody>
                    <a:bodyPr/>
                    <a:lstStyle/>
                    <a:p>
                      <a:pPr algn="ctr"/>
                      <a:r>
                        <a:rPr lang="en-US" dirty="0"/>
                        <a:t>Random Forest</a:t>
                      </a:r>
                    </a:p>
                  </a:txBody>
                  <a:tcPr/>
                </a:tc>
                <a:tc>
                  <a:txBody>
                    <a:bodyPr/>
                    <a:lstStyle/>
                    <a:p>
                      <a:r>
                        <a:rPr lang="en-US" dirty="0"/>
                        <a:t> 84.73 %</a:t>
                      </a:r>
                    </a:p>
                  </a:txBody>
                  <a:tcPr/>
                </a:tc>
                <a:extLst>
                  <a:ext uri="{0D108BD9-81ED-4DB2-BD59-A6C34878D82A}">
                    <a16:rowId xmlns:a16="http://schemas.microsoft.com/office/drawing/2014/main" val="1981062533"/>
                  </a:ext>
                </a:extLst>
              </a:tr>
              <a:tr h="364255">
                <a:tc>
                  <a:txBody>
                    <a:bodyPr/>
                    <a:lstStyle/>
                    <a:p>
                      <a:pPr algn="ctr"/>
                      <a:r>
                        <a:rPr lang="en-US" dirty="0"/>
                        <a:t>Decision Tree</a:t>
                      </a:r>
                    </a:p>
                  </a:txBody>
                  <a:tcPr/>
                </a:tc>
                <a:tc>
                  <a:txBody>
                    <a:bodyPr/>
                    <a:lstStyle/>
                    <a:p>
                      <a:r>
                        <a:rPr lang="en-US" dirty="0"/>
                        <a:t> 81.23 %</a:t>
                      </a:r>
                    </a:p>
                  </a:txBody>
                  <a:tcPr/>
                </a:tc>
                <a:extLst>
                  <a:ext uri="{0D108BD9-81ED-4DB2-BD59-A6C34878D82A}">
                    <a16:rowId xmlns:a16="http://schemas.microsoft.com/office/drawing/2014/main" val="3549905908"/>
                  </a:ext>
                </a:extLst>
              </a:tr>
              <a:tr h="364255">
                <a:tc>
                  <a:txBody>
                    <a:bodyPr/>
                    <a:lstStyle/>
                    <a:p>
                      <a:pPr algn="ctr"/>
                      <a:r>
                        <a:rPr lang="en-US" dirty="0"/>
                        <a:t>Logistic Regression</a:t>
                      </a:r>
                    </a:p>
                  </a:txBody>
                  <a:tcPr/>
                </a:tc>
                <a:tc>
                  <a:txBody>
                    <a:bodyPr/>
                    <a:lstStyle/>
                    <a:p>
                      <a:r>
                        <a:rPr lang="en-US" dirty="0"/>
                        <a:t> 87.4 %</a:t>
                      </a:r>
                    </a:p>
                  </a:txBody>
                  <a:tcPr/>
                </a:tc>
                <a:extLst>
                  <a:ext uri="{0D108BD9-81ED-4DB2-BD59-A6C34878D82A}">
                    <a16:rowId xmlns:a16="http://schemas.microsoft.com/office/drawing/2014/main" val="3717777634"/>
                  </a:ext>
                </a:extLst>
              </a:tr>
            </a:tbl>
          </a:graphicData>
        </a:graphic>
      </p:graphicFrame>
    </p:spTree>
    <p:extLst>
      <p:ext uri="{BB962C8B-B14F-4D97-AF65-F5344CB8AC3E}">
        <p14:creationId xmlns:p14="http://schemas.microsoft.com/office/powerpoint/2010/main" val="9893853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Logistic Regression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pic>
        <p:nvPicPr>
          <p:cNvPr id="8" name="Picture 7">
            <a:extLst>
              <a:ext uri="{FF2B5EF4-FFF2-40B4-BE49-F238E27FC236}">
                <a16:creationId xmlns:a16="http://schemas.microsoft.com/office/drawing/2014/main" id="{4BDE8AEC-1BA7-FF94-E196-1B75D12FA659}"/>
              </a:ext>
            </a:extLst>
          </p:cNvPr>
          <p:cNvPicPr>
            <a:picLocks noChangeAspect="1"/>
          </p:cNvPicPr>
          <p:nvPr/>
        </p:nvPicPr>
        <p:blipFill>
          <a:blip r:embed="rId2"/>
          <a:stretch>
            <a:fillRect/>
          </a:stretch>
        </p:blipFill>
        <p:spPr>
          <a:xfrm>
            <a:off x="-5735595" y="1553494"/>
            <a:ext cx="5400675" cy="4314825"/>
          </a:xfrm>
          <a:prstGeom prst="rect">
            <a:avLst/>
          </a:prstGeom>
        </p:spPr>
      </p:pic>
    </p:spTree>
    <p:extLst>
      <p:ext uri="{BB962C8B-B14F-4D97-AF65-F5344CB8AC3E}">
        <p14:creationId xmlns:p14="http://schemas.microsoft.com/office/powerpoint/2010/main" val="95625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KMeans Clustering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pic>
        <p:nvPicPr>
          <p:cNvPr id="8" name="Picture 7">
            <a:extLst>
              <a:ext uri="{FF2B5EF4-FFF2-40B4-BE49-F238E27FC236}">
                <a16:creationId xmlns:a16="http://schemas.microsoft.com/office/drawing/2014/main" id="{4BDE8AEC-1BA7-FF94-E196-1B75D12FA659}"/>
              </a:ext>
            </a:extLst>
          </p:cNvPr>
          <p:cNvPicPr>
            <a:picLocks noChangeAspect="1"/>
          </p:cNvPicPr>
          <p:nvPr/>
        </p:nvPicPr>
        <p:blipFill>
          <a:blip r:embed="rId2"/>
          <a:stretch>
            <a:fillRect/>
          </a:stretch>
        </p:blipFill>
        <p:spPr>
          <a:xfrm>
            <a:off x="2814366" y="1476940"/>
            <a:ext cx="6381384" cy="5098354"/>
          </a:xfrm>
          <a:prstGeom prst="rect">
            <a:avLst/>
          </a:prstGeom>
        </p:spPr>
      </p:pic>
    </p:spTree>
    <p:extLst>
      <p:ext uri="{BB962C8B-B14F-4D97-AF65-F5344CB8AC3E}">
        <p14:creationId xmlns:p14="http://schemas.microsoft.com/office/powerpoint/2010/main" val="1810923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E2C010B3-F485-7B3F-8695-5A1E2D2D322B}"/>
              </a:ext>
            </a:extLst>
          </p:cNvPr>
          <p:cNvSpPr txBox="1"/>
          <p:nvPr/>
        </p:nvSpPr>
        <p:spPr>
          <a:xfrm>
            <a:off x="1880550" y="184175"/>
            <a:ext cx="84309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Challenges faced in Sentiment Analysis</a:t>
            </a:r>
            <a:endParaRPr sz="2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D546FAA1-E928-2EE2-4806-38334E1EABCA}"/>
              </a:ext>
            </a:extLst>
          </p:cNvPr>
          <p:cNvSpPr txBox="1"/>
          <p:nvPr/>
        </p:nvSpPr>
        <p:spPr>
          <a:xfrm>
            <a:off x="139700" y="1101804"/>
            <a:ext cx="6184900" cy="369332"/>
          </a:xfrm>
          <a:prstGeom prst="rect">
            <a:avLst/>
          </a:prstGeom>
          <a:noFill/>
          <a:ln w="28575">
            <a:solidFill>
              <a:srgbClr val="FE9800"/>
            </a:solidFill>
          </a:ln>
        </p:spPr>
        <p:txBody>
          <a:bodyPr wrap="square">
            <a:spAutoFit/>
          </a:bodyPr>
          <a:lstStyle/>
          <a:p>
            <a:r>
              <a:rPr lang="en-US" b="0" i="0" dirty="0">
                <a:effectLst/>
                <a:latin typeface="Söhne"/>
              </a:rPr>
              <a:t>Sentences can vary widely in length and complexity</a:t>
            </a:r>
            <a:endParaRPr lang="en-US" dirty="0"/>
          </a:p>
        </p:txBody>
      </p:sp>
      <p:sp>
        <p:nvSpPr>
          <p:cNvPr id="6" name="TextBox 5">
            <a:extLst>
              <a:ext uri="{FF2B5EF4-FFF2-40B4-BE49-F238E27FC236}">
                <a16:creationId xmlns:a16="http://schemas.microsoft.com/office/drawing/2014/main" id="{F7213E40-FB10-46E9-C114-52DE5088BE49}"/>
              </a:ext>
            </a:extLst>
          </p:cNvPr>
          <p:cNvSpPr txBox="1"/>
          <p:nvPr/>
        </p:nvSpPr>
        <p:spPr>
          <a:xfrm>
            <a:off x="139700" y="1687036"/>
            <a:ext cx="6184900" cy="1477328"/>
          </a:xfrm>
          <a:prstGeom prst="rect">
            <a:avLst/>
          </a:prstGeom>
          <a:noFill/>
        </p:spPr>
        <p:txBody>
          <a:bodyPr wrap="square">
            <a:spAutoFit/>
          </a:bodyPr>
          <a:lstStyle/>
          <a:p>
            <a:pPr algn="just"/>
            <a:r>
              <a:rPr lang="en-US" b="0" i="0" dirty="0">
                <a:effectLst/>
                <a:latin typeface="Söhne"/>
              </a:rPr>
              <a:t>Approach: One approach to addressing this challenge is to segment text into smaller, more manageable units, such as clauses or phrases. This can help to identify the key ideas and emotions in a sentence and make sentiment analysis more accurate.</a:t>
            </a:r>
            <a:endParaRPr lang="en-US" dirty="0"/>
          </a:p>
        </p:txBody>
      </p:sp>
      <p:sp>
        <p:nvSpPr>
          <p:cNvPr id="7" name="TextBox 6">
            <a:extLst>
              <a:ext uri="{FF2B5EF4-FFF2-40B4-BE49-F238E27FC236}">
                <a16:creationId xmlns:a16="http://schemas.microsoft.com/office/drawing/2014/main" id="{8FDB079F-DB7E-292D-1448-4D7EFA08675F}"/>
              </a:ext>
            </a:extLst>
          </p:cNvPr>
          <p:cNvSpPr txBox="1"/>
          <p:nvPr/>
        </p:nvSpPr>
        <p:spPr>
          <a:xfrm>
            <a:off x="6324600" y="3557060"/>
            <a:ext cx="5575300" cy="369332"/>
          </a:xfrm>
          <a:prstGeom prst="rect">
            <a:avLst/>
          </a:prstGeom>
          <a:noFill/>
          <a:ln w="28575">
            <a:solidFill>
              <a:srgbClr val="FE9800"/>
            </a:solidFill>
          </a:ln>
        </p:spPr>
        <p:txBody>
          <a:bodyPr wrap="square">
            <a:spAutoFit/>
          </a:bodyPr>
          <a:lstStyle/>
          <a:p>
            <a:r>
              <a:rPr lang="en-US" b="0" i="0" dirty="0">
                <a:effectLst/>
                <a:latin typeface="Söhne"/>
              </a:rPr>
              <a:t>Punctuation and special characters</a:t>
            </a:r>
            <a:endParaRPr lang="en-US" dirty="0"/>
          </a:p>
        </p:txBody>
      </p:sp>
      <p:sp>
        <p:nvSpPr>
          <p:cNvPr id="9" name="TextBox 8">
            <a:extLst>
              <a:ext uri="{FF2B5EF4-FFF2-40B4-BE49-F238E27FC236}">
                <a16:creationId xmlns:a16="http://schemas.microsoft.com/office/drawing/2014/main" id="{720FF5E7-113F-227E-15F5-EBE793F985DA}"/>
              </a:ext>
            </a:extLst>
          </p:cNvPr>
          <p:cNvSpPr txBox="1"/>
          <p:nvPr/>
        </p:nvSpPr>
        <p:spPr>
          <a:xfrm>
            <a:off x="6223000" y="4162560"/>
            <a:ext cx="5575300" cy="923330"/>
          </a:xfrm>
          <a:prstGeom prst="rect">
            <a:avLst/>
          </a:prstGeom>
          <a:noFill/>
        </p:spPr>
        <p:txBody>
          <a:bodyPr wrap="square">
            <a:spAutoFit/>
          </a:bodyPr>
          <a:lstStyle/>
          <a:p>
            <a:pPr algn="just"/>
            <a:r>
              <a:rPr lang="en-US" b="0" i="0" dirty="0">
                <a:effectLst/>
                <a:latin typeface="Söhne"/>
              </a:rPr>
              <a:t>Approach: To address this challenge, we used text preprocessing techniques such as removing or replacing punctuation and special characters.</a:t>
            </a:r>
            <a:endParaRPr lang="en-US" dirty="0"/>
          </a:p>
        </p:txBody>
      </p:sp>
      <p:grpSp>
        <p:nvGrpSpPr>
          <p:cNvPr id="12" name="Group 11">
            <a:extLst>
              <a:ext uri="{FF2B5EF4-FFF2-40B4-BE49-F238E27FC236}">
                <a16:creationId xmlns:a16="http://schemas.microsoft.com/office/drawing/2014/main" id="{EFDC37D6-889C-9344-0F67-F0A2D36CC4FD}"/>
              </a:ext>
            </a:extLst>
          </p:cNvPr>
          <p:cNvGrpSpPr/>
          <p:nvPr/>
        </p:nvGrpSpPr>
        <p:grpSpPr>
          <a:xfrm>
            <a:off x="12678214" y="1210416"/>
            <a:ext cx="3990535" cy="1090246"/>
            <a:chOff x="761706" y="2579053"/>
            <a:chExt cx="6250660" cy="1482644"/>
          </a:xfrm>
        </p:grpSpPr>
        <p:sp>
          <p:nvSpPr>
            <p:cNvPr id="13" name="Google Shape;135;p26">
              <a:extLst>
                <a:ext uri="{FF2B5EF4-FFF2-40B4-BE49-F238E27FC236}">
                  <a16:creationId xmlns:a16="http://schemas.microsoft.com/office/drawing/2014/main" id="{4501372D-52D2-657F-36E2-3820EF72ACE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FA472833-FC95-4A1C-48C2-A0883C4E7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oup 14">
            <a:extLst>
              <a:ext uri="{FF2B5EF4-FFF2-40B4-BE49-F238E27FC236}">
                <a16:creationId xmlns:a16="http://schemas.microsoft.com/office/drawing/2014/main" id="{8693C363-7F7E-5C12-8F48-3B75D21CC64D}"/>
              </a:ext>
            </a:extLst>
          </p:cNvPr>
          <p:cNvGrpSpPr/>
          <p:nvPr/>
        </p:nvGrpSpPr>
        <p:grpSpPr>
          <a:xfrm>
            <a:off x="-4598602" y="4580203"/>
            <a:ext cx="3990535" cy="1090246"/>
            <a:chOff x="761706" y="2579053"/>
            <a:chExt cx="6250660" cy="1482644"/>
          </a:xfrm>
        </p:grpSpPr>
        <p:sp>
          <p:nvSpPr>
            <p:cNvPr id="16" name="Google Shape;135;p26">
              <a:extLst>
                <a:ext uri="{FF2B5EF4-FFF2-40B4-BE49-F238E27FC236}">
                  <a16:creationId xmlns:a16="http://schemas.microsoft.com/office/drawing/2014/main" id="{DC7100F9-B1BD-699A-7E7D-C35FEE6350E4}"/>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3;p26">
              <a:extLst>
                <a:ext uri="{FF2B5EF4-FFF2-40B4-BE49-F238E27FC236}">
                  <a16:creationId xmlns:a16="http://schemas.microsoft.com/office/drawing/2014/main" id="{5F357830-2DFC-B22D-3ECA-F167A53132A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 name="Oval 4">
            <a:extLst>
              <a:ext uri="{FF2B5EF4-FFF2-40B4-BE49-F238E27FC236}">
                <a16:creationId xmlns:a16="http://schemas.microsoft.com/office/drawing/2014/main" id="{C838F341-EF79-FA98-B321-0969373191F6}"/>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spTree>
    <p:extLst>
      <p:ext uri="{BB962C8B-B14F-4D97-AF65-F5344CB8AC3E}">
        <p14:creationId xmlns:p14="http://schemas.microsoft.com/office/powerpoint/2010/main" val="123596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E2C010B3-F485-7B3F-8695-5A1E2D2D322B}"/>
              </a:ext>
            </a:extLst>
          </p:cNvPr>
          <p:cNvSpPr txBox="1"/>
          <p:nvPr/>
        </p:nvSpPr>
        <p:spPr>
          <a:xfrm>
            <a:off x="1880550" y="184175"/>
            <a:ext cx="84309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Challenges faced in Sentiment Analysis</a:t>
            </a:r>
            <a:endParaRPr sz="2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D546FAA1-E928-2EE2-4806-38334E1EABCA}"/>
              </a:ext>
            </a:extLst>
          </p:cNvPr>
          <p:cNvSpPr txBox="1"/>
          <p:nvPr/>
        </p:nvSpPr>
        <p:spPr>
          <a:xfrm>
            <a:off x="139700" y="1101804"/>
            <a:ext cx="6184900" cy="369332"/>
          </a:xfrm>
          <a:prstGeom prst="rect">
            <a:avLst/>
          </a:prstGeom>
          <a:noFill/>
          <a:ln w="28575">
            <a:solidFill>
              <a:srgbClr val="FE9800"/>
            </a:solidFill>
          </a:ln>
        </p:spPr>
        <p:txBody>
          <a:bodyPr wrap="square">
            <a:spAutoFit/>
          </a:bodyPr>
          <a:lstStyle/>
          <a:p>
            <a:r>
              <a:rPr lang="en-US" b="0" i="0" dirty="0">
                <a:effectLst/>
                <a:latin typeface="Söhne"/>
              </a:rPr>
              <a:t>Sentences can vary widely in length and complexity</a:t>
            </a:r>
            <a:endParaRPr lang="en-US" dirty="0"/>
          </a:p>
        </p:txBody>
      </p:sp>
      <p:sp>
        <p:nvSpPr>
          <p:cNvPr id="6" name="TextBox 5">
            <a:extLst>
              <a:ext uri="{FF2B5EF4-FFF2-40B4-BE49-F238E27FC236}">
                <a16:creationId xmlns:a16="http://schemas.microsoft.com/office/drawing/2014/main" id="{F7213E40-FB10-46E9-C114-52DE5088BE49}"/>
              </a:ext>
            </a:extLst>
          </p:cNvPr>
          <p:cNvSpPr txBox="1"/>
          <p:nvPr/>
        </p:nvSpPr>
        <p:spPr>
          <a:xfrm>
            <a:off x="139700" y="1687036"/>
            <a:ext cx="6184900" cy="1477328"/>
          </a:xfrm>
          <a:prstGeom prst="rect">
            <a:avLst/>
          </a:prstGeom>
          <a:noFill/>
        </p:spPr>
        <p:txBody>
          <a:bodyPr wrap="square">
            <a:spAutoFit/>
          </a:bodyPr>
          <a:lstStyle/>
          <a:p>
            <a:pPr algn="just"/>
            <a:r>
              <a:rPr lang="en-US" b="0" i="0" dirty="0">
                <a:effectLst/>
                <a:latin typeface="Söhne"/>
              </a:rPr>
              <a:t>Approach: One approach to addressing this challenge is to segment text into smaller, more manageable units, such as clauses or phrases. This can help to identify the key ideas and emotions in a sentence and make sentiment analysis more accurate.</a:t>
            </a:r>
            <a:endParaRPr lang="en-US" dirty="0"/>
          </a:p>
        </p:txBody>
      </p:sp>
      <p:sp>
        <p:nvSpPr>
          <p:cNvPr id="7" name="TextBox 6">
            <a:extLst>
              <a:ext uri="{FF2B5EF4-FFF2-40B4-BE49-F238E27FC236}">
                <a16:creationId xmlns:a16="http://schemas.microsoft.com/office/drawing/2014/main" id="{8FDB079F-DB7E-292D-1448-4D7EFA08675F}"/>
              </a:ext>
            </a:extLst>
          </p:cNvPr>
          <p:cNvSpPr txBox="1"/>
          <p:nvPr/>
        </p:nvSpPr>
        <p:spPr>
          <a:xfrm>
            <a:off x="6324600" y="3557060"/>
            <a:ext cx="5575300" cy="369332"/>
          </a:xfrm>
          <a:prstGeom prst="rect">
            <a:avLst/>
          </a:prstGeom>
          <a:noFill/>
          <a:ln w="28575">
            <a:solidFill>
              <a:srgbClr val="FE9800"/>
            </a:solidFill>
          </a:ln>
        </p:spPr>
        <p:txBody>
          <a:bodyPr wrap="square">
            <a:spAutoFit/>
          </a:bodyPr>
          <a:lstStyle/>
          <a:p>
            <a:r>
              <a:rPr lang="en-US" b="0" i="0" dirty="0">
                <a:effectLst/>
                <a:latin typeface="Söhne"/>
              </a:rPr>
              <a:t>Punctuation and special characters</a:t>
            </a:r>
            <a:endParaRPr lang="en-US" dirty="0"/>
          </a:p>
        </p:txBody>
      </p:sp>
      <p:sp>
        <p:nvSpPr>
          <p:cNvPr id="9" name="TextBox 8">
            <a:extLst>
              <a:ext uri="{FF2B5EF4-FFF2-40B4-BE49-F238E27FC236}">
                <a16:creationId xmlns:a16="http://schemas.microsoft.com/office/drawing/2014/main" id="{720FF5E7-113F-227E-15F5-EBE793F985DA}"/>
              </a:ext>
            </a:extLst>
          </p:cNvPr>
          <p:cNvSpPr txBox="1"/>
          <p:nvPr/>
        </p:nvSpPr>
        <p:spPr>
          <a:xfrm>
            <a:off x="6223000" y="4162560"/>
            <a:ext cx="5575300" cy="923330"/>
          </a:xfrm>
          <a:prstGeom prst="rect">
            <a:avLst/>
          </a:prstGeom>
          <a:noFill/>
        </p:spPr>
        <p:txBody>
          <a:bodyPr wrap="square">
            <a:spAutoFit/>
          </a:bodyPr>
          <a:lstStyle/>
          <a:p>
            <a:pPr algn="just"/>
            <a:r>
              <a:rPr lang="en-US" b="0" i="0" dirty="0">
                <a:effectLst/>
                <a:latin typeface="Söhne"/>
              </a:rPr>
              <a:t>Approach: To address this challenge, we used text preprocessing techniques such as removing or replacing punctuation and special characters.</a:t>
            </a:r>
            <a:endParaRPr lang="en-US" dirty="0"/>
          </a:p>
        </p:txBody>
      </p:sp>
      <p:grpSp>
        <p:nvGrpSpPr>
          <p:cNvPr id="12" name="Group 11">
            <a:extLst>
              <a:ext uri="{FF2B5EF4-FFF2-40B4-BE49-F238E27FC236}">
                <a16:creationId xmlns:a16="http://schemas.microsoft.com/office/drawing/2014/main" id="{EFDC37D6-889C-9344-0F67-F0A2D36CC4FD}"/>
              </a:ext>
            </a:extLst>
          </p:cNvPr>
          <p:cNvGrpSpPr/>
          <p:nvPr/>
        </p:nvGrpSpPr>
        <p:grpSpPr>
          <a:xfrm>
            <a:off x="7515664" y="1210416"/>
            <a:ext cx="3990535" cy="1090246"/>
            <a:chOff x="761706" y="2579053"/>
            <a:chExt cx="6250660" cy="1482644"/>
          </a:xfrm>
        </p:grpSpPr>
        <p:sp>
          <p:nvSpPr>
            <p:cNvPr id="13" name="Google Shape;135;p26">
              <a:extLst>
                <a:ext uri="{FF2B5EF4-FFF2-40B4-BE49-F238E27FC236}">
                  <a16:creationId xmlns:a16="http://schemas.microsoft.com/office/drawing/2014/main" id="{4501372D-52D2-657F-36E2-3820EF72ACE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FA472833-FC95-4A1C-48C2-A0883C4E7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oup 14">
            <a:extLst>
              <a:ext uri="{FF2B5EF4-FFF2-40B4-BE49-F238E27FC236}">
                <a16:creationId xmlns:a16="http://schemas.microsoft.com/office/drawing/2014/main" id="{8693C363-7F7E-5C12-8F48-3B75D21CC64D}"/>
              </a:ext>
            </a:extLst>
          </p:cNvPr>
          <p:cNvGrpSpPr/>
          <p:nvPr/>
        </p:nvGrpSpPr>
        <p:grpSpPr>
          <a:xfrm>
            <a:off x="811598" y="4580203"/>
            <a:ext cx="3990535" cy="1090246"/>
            <a:chOff x="761706" y="2579053"/>
            <a:chExt cx="6250660" cy="1482644"/>
          </a:xfrm>
        </p:grpSpPr>
        <p:sp>
          <p:nvSpPr>
            <p:cNvPr id="16" name="Google Shape;135;p26">
              <a:extLst>
                <a:ext uri="{FF2B5EF4-FFF2-40B4-BE49-F238E27FC236}">
                  <a16:creationId xmlns:a16="http://schemas.microsoft.com/office/drawing/2014/main" id="{DC7100F9-B1BD-699A-7E7D-C35FEE6350E4}"/>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3;p26">
              <a:extLst>
                <a:ext uri="{FF2B5EF4-FFF2-40B4-BE49-F238E27FC236}">
                  <a16:creationId xmlns:a16="http://schemas.microsoft.com/office/drawing/2014/main" id="{5F357830-2DFC-B22D-3ECA-F167A53132A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 name="Oval 4">
            <a:extLst>
              <a:ext uri="{FF2B5EF4-FFF2-40B4-BE49-F238E27FC236}">
                <a16:creationId xmlns:a16="http://schemas.microsoft.com/office/drawing/2014/main" id="{068CD307-E146-723D-DFFC-7997A90EE681}"/>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18</a:t>
            </a:r>
          </a:p>
        </p:txBody>
      </p:sp>
    </p:spTree>
    <p:extLst>
      <p:ext uri="{BB962C8B-B14F-4D97-AF65-F5344CB8AC3E}">
        <p14:creationId xmlns:p14="http://schemas.microsoft.com/office/powerpoint/2010/main" val="1714233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53040ACF-4EEA-32AB-7045-D3B923384F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8403" r="8403"/>
          <a:stretch/>
        </p:blipFill>
        <p:spPr>
          <a:xfrm>
            <a:off x="-6217267" y="1125599"/>
            <a:ext cx="8172959" cy="5421226"/>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37CED895-C034-7A8A-7555-E72DC64EEEAF}"/>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7555" r="8812"/>
          <a:stretch/>
        </p:blipFill>
        <p:spPr>
          <a:xfrm>
            <a:off x="9969607" y="1189911"/>
            <a:ext cx="7129897" cy="5421226"/>
          </a:xfrm>
          <a:prstGeom prst="rect">
            <a:avLst/>
          </a:prstGeom>
        </p:spPr>
      </p:pic>
      <p:pic>
        <p:nvPicPr>
          <p:cNvPr id="8" name="Picture 7" descr="Graphical user interface, table&#10;&#10;Description automatically generated">
            <a:hlinkClick r:id="rId4"/>
            <a:extLst>
              <a:ext uri="{FF2B5EF4-FFF2-40B4-BE49-F238E27FC236}">
                <a16:creationId xmlns:a16="http://schemas.microsoft.com/office/drawing/2014/main" id="{1606157A-A79D-3123-75D1-371CB76F3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01" y="1125599"/>
            <a:ext cx="7129897" cy="5421226"/>
          </a:xfrm>
          <a:prstGeom prst="rect">
            <a:avLst/>
          </a:prstGeom>
        </p:spPr>
      </p:pic>
      <p:sp>
        <p:nvSpPr>
          <p:cNvPr id="5" name="Oval 4">
            <a:extLst>
              <a:ext uri="{FF2B5EF4-FFF2-40B4-BE49-F238E27FC236}">
                <a16:creationId xmlns:a16="http://schemas.microsoft.com/office/drawing/2014/main" id="{8B3727C2-65EF-CFEE-A0E3-396EF150D75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19</a:t>
            </a:r>
          </a:p>
        </p:txBody>
      </p:sp>
    </p:spTree>
    <p:extLst>
      <p:ext uri="{BB962C8B-B14F-4D97-AF65-F5344CB8AC3E}">
        <p14:creationId xmlns:p14="http://schemas.microsoft.com/office/powerpoint/2010/main" val="359475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53040ACF-4EEA-32AB-7045-D3B923384F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8403" r="8403"/>
          <a:stretch/>
        </p:blipFill>
        <p:spPr>
          <a:xfrm>
            <a:off x="-6217267" y="1125599"/>
            <a:ext cx="8172959" cy="5421226"/>
          </a:xfrm>
          <a:prstGeom prst="rect">
            <a:avLst/>
          </a:prstGeom>
        </p:spPr>
      </p:pic>
      <p:pic>
        <p:nvPicPr>
          <p:cNvPr id="6" name="Picture 5" descr="A picture containing text, indoor&#10;&#10;Description automatically generated">
            <a:hlinkClick r:id="rId3"/>
            <a:extLst>
              <a:ext uri="{FF2B5EF4-FFF2-40B4-BE49-F238E27FC236}">
                <a16:creationId xmlns:a16="http://schemas.microsoft.com/office/drawing/2014/main" id="{37CED895-C034-7A8A-7555-E72DC64EEEAF}"/>
              </a:ext>
            </a:extLst>
          </p:cNvPr>
          <p:cNvPicPr>
            <a:picLocks noChangeAspect="1"/>
          </p:cNvPicPr>
          <p:nvPr/>
        </p:nvPicPr>
        <p:blipFill rotWithShape="1">
          <a:blip r:embed="rId4">
            <a:extLst>
              <a:ext uri="{28A0092B-C50C-407E-A947-70E740481C1C}">
                <a14:useLocalDpi xmlns:a14="http://schemas.microsoft.com/office/drawing/2010/main" val="0"/>
              </a:ext>
            </a:extLst>
          </a:blip>
          <a:srcRect l="7555" r="8812"/>
          <a:stretch/>
        </p:blipFill>
        <p:spPr>
          <a:xfrm>
            <a:off x="2397701" y="1125599"/>
            <a:ext cx="7129897" cy="5421226"/>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1606157A-A79D-3123-75D1-371CB76F35F4}"/>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10227251" y="1125599"/>
            <a:ext cx="7129897" cy="5421226"/>
          </a:xfrm>
          <a:prstGeom prst="rect">
            <a:avLst/>
          </a:prstGeom>
        </p:spPr>
      </p:pic>
      <p:sp>
        <p:nvSpPr>
          <p:cNvPr id="5" name="Oval 4">
            <a:extLst>
              <a:ext uri="{FF2B5EF4-FFF2-40B4-BE49-F238E27FC236}">
                <a16:creationId xmlns:a16="http://schemas.microsoft.com/office/drawing/2014/main" id="{7B43505F-4958-4350-14A0-D7A3AF0678B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20</a:t>
            </a:r>
          </a:p>
        </p:txBody>
      </p:sp>
    </p:spTree>
    <p:extLst>
      <p:ext uri="{BB962C8B-B14F-4D97-AF65-F5344CB8AC3E}">
        <p14:creationId xmlns:p14="http://schemas.microsoft.com/office/powerpoint/2010/main" val="57955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Rectangle: Rounded Corners 13">
            <a:extLst>
              <a:ext uri="{FF2B5EF4-FFF2-40B4-BE49-F238E27FC236}">
                <a16:creationId xmlns:a16="http://schemas.microsoft.com/office/drawing/2014/main" id="{A07D9801-FD14-CC76-6C09-6751C720C82E}"/>
              </a:ext>
            </a:extLst>
          </p:cNvPr>
          <p:cNvSpPr/>
          <p:nvPr/>
        </p:nvSpPr>
        <p:spPr>
          <a:xfrm>
            <a:off x="1025486" y="6913052"/>
            <a:ext cx="3343279" cy="406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highlight>
                  <a:srgbClr val="000000"/>
                </a:highlight>
              </a:rPr>
              <a:t>OFFICE PRODUCTS</a:t>
            </a:r>
          </a:p>
        </p:txBody>
      </p:sp>
      <p:sp>
        <p:nvSpPr>
          <p:cNvPr id="15" name="Rectangle: Rounded Corners 14">
            <a:extLst>
              <a:ext uri="{FF2B5EF4-FFF2-40B4-BE49-F238E27FC236}">
                <a16:creationId xmlns:a16="http://schemas.microsoft.com/office/drawing/2014/main" id="{176F2ADB-3DB9-9E42-7D27-DF5259672491}"/>
              </a:ext>
            </a:extLst>
          </p:cNvPr>
          <p:cNvSpPr/>
          <p:nvPr/>
        </p:nvSpPr>
        <p:spPr>
          <a:xfrm>
            <a:off x="2394737" y="7361769"/>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CDs Vinyl</a:t>
            </a:r>
          </a:p>
        </p:txBody>
      </p:sp>
      <p:sp>
        <p:nvSpPr>
          <p:cNvPr id="16" name="Google Shape;133;p26">
            <a:extLst>
              <a:ext uri="{FF2B5EF4-FFF2-40B4-BE49-F238E27FC236}">
                <a16:creationId xmlns:a16="http://schemas.microsoft.com/office/drawing/2014/main" id="{FB386D16-F902-ADF4-06DB-3809B1362B4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Oval 17">
            <a:extLst>
              <a:ext uri="{FF2B5EF4-FFF2-40B4-BE49-F238E27FC236}">
                <a16:creationId xmlns:a16="http://schemas.microsoft.com/office/drawing/2014/main" id="{CDE49ADE-C47E-DCE8-61CA-B4972449D42F}"/>
              </a:ext>
            </a:extLst>
          </p:cNvPr>
          <p:cNvSpPr/>
          <p:nvPr/>
        </p:nvSpPr>
        <p:spPr>
          <a:xfrm>
            <a:off x="106608" y="6386286"/>
            <a:ext cx="469690" cy="3294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4D39E69C-F712-4DBF-3B4D-0F6573C0862F}"/>
              </a:ext>
            </a:extLst>
          </p:cNvPr>
          <p:cNvSpPr/>
          <p:nvPr/>
        </p:nvSpPr>
        <p:spPr>
          <a:xfrm>
            <a:off x="3189444" y="7852807"/>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Web App</a:t>
            </a:r>
          </a:p>
        </p:txBody>
      </p:sp>
    </p:spTree>
    <p:extLst>
      <p:ext uri="{BB962C8B-B14F-4D97-AF65-F5344CB8AC3E}">
        <p14:creationId xmlns:p14="http://schemas.microsoft.com/office/powerpoint/2010/main" val="186565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hlinkClick r:id="rId2"/>
            <a:extLst>
              <a:ext uri="{FF2B5EF4-FFF2-40B4-BE49-F238E27FC236}">
                <a16:creationId xmlns:a16="http://schemas.microsoft.com/office/drawing/2014/main" id="{53040ACF-4EEA-32AB-7045-D3B923384F75}"/>
              </a:ext>
            </a:extLst>
          </p:cNvPr>
          <p:cNvPicPr>
            <a:picLocks noChangeAspect="1"/>
          </p:cNvPicPr>
          <p:nvPr/>
        </p:nvPicPr>
        <p:blipFill rotWithShape="1">
          <a:blip r:embed="rId3">
            <a:extLst>
              <a:ext uri="{28A0092B-C50C-407E-A947-70E740481C1C}">
                <a14:useLocalDpi xmlns:a14="http://schemas.microsoft.com/office/drawing/2010/main" val="0"/>
              </a:ext>
            </a:extLst>
          </a:blip>
          <a:srcRect l="8403" r="8403"/>
          <a:stretch/>
        </p:blipFill>
        <p:spPr>
          <a:xfrm>
            <a:off x="1962150" y="1189911"/>
            <a:ext cx="7978613" cy="5421226"/>
          </a:xfrm>
          <a:prstGeom prst="rect">
            <a:avLst/>
          </a:prstGeom>
        </p:spPr>
      </p:pic>
      <p:pic>
        <p:nvPicPr>
          <p:cNvPr id="6" name="Picture 5" descr="A picture containing text, indoor&#10;&#10;Description automatically generated">
            <a:hlinkClick r:id="rId4"/>
            <a:extLst>
              <a:ext uri="{FF2B5EF4-FFF2-40B4-BE49-F238E27FC236}">
                <a16:creationId xmlns:a16="http://schemas.microsoft.com/office/drawing/2014/main" id="{37CED895-C034-7A8A-7555-E72DC64EEEAF}"/>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7555" r="8812"/>
          <a:stretch/>
        </p:blipFill>
        <p:spPr>
          <a:xfrm>
            <a:off x="10407757" y="1189911"/>
            <a:ext cx="7129897" cy="5421226"/>
          </a:xfrm>
          <a:prstGeom prst="rect">
            <a:avLst/>
          </a:prstGeom>
        </p:spPr>
      </p:pic>
      <p:pic>
        <p:nvPicPr>
          <p:cNvPr id="8" name="Picture 7" descr="Graphical user interface, table&#10;&#10;Description automatically generated">
            <a:hlinkClick r:id="rId4"/>
            <a:extLst>
              <a:ext uri="{FF2B5EF4-FFF2-40B4-BE49-F238E27FC236}">
                <a16:creationId xmlns:a16="http://schemas.microsoft.com/office/drawing/2014/main" id="{1606157A-A79D-3123-75D1-371CB76F35F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5634741" y="1189911"/>
            <a:ext cx="7129897" cy="5421226"/>
          </a:xfrm>
          <a:prstGeom prst="rect">
            <a:avLst/>
          </a:prstGeom>
        </p:spPr>
      </p:pic>
      <p:sp>
        <p:nvSpPr>
          <p:cNvPr id="5" name="Oval 4">
            <a:extLst>
              <a:ext uri="{FF2B5EF4-FFF2-40B4-BE49-F238E27FC236}">
                <a16:creationId xmlns:a16="http://schemas.microsoft.com/office/drawing/2014/main" id="{174B59FA-A6BB-E7BE-DD12-A12FC409759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21</a:t>
            </a:r>
          </a:p>
        </p:txBody>
      </p:sp>
    </p:spTree>
    <p:extLst>
      <p:ext uri="{BB962C8B-B14F-4D97-AF65-F5344CB8AC3E}">
        <p14:creationId xmlns:p14="http://schemas.microsoft.com/office/powerpoint/2010/main" val="327912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5;p44">
            <a:extLst>
              <a:ext uri="{FF2B5EF4-FFF2-40B4-BE49-F238E27FC236}">
                <a16:creationId xmlns:a16="http://schemas.microsoft.com/office/drawing/2014/main" id="{61EF63A0-C1AC-6AE7-7621-F8B3EA5C3DA2}"/>
              </a:ext>
            </a:extLst>
          </p:cNvPr>
          <p:cNvSpPr txBox="1"/>
          <p:nvPr/>
        </p:nvSpPr>
        <p:spPr>
          <a:xfrm>
            <a:off x="3304350" y="193984"/>
            <a:ext cx="55833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Business Insights</a:t>
            </a:r>
            <a:endParaRPr sz="3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9D2F0490-D3C2-FDA3-B5C3-DA4FDDC1F692}"/>
              </a:ext>
            </a:extLst>
          </p:cNvPr>
          <p:cNvSpPr txBox="1"/>
          <p:nvPr/>
        </p:nvSpPr>
        <p:spPr>
          <a:xfrm>
            <a:off x="228599" y="1009650"/>
            <a:ext cx="11658601" cy="830997"/>
          </a:xfrm>
          <a:prstGeom prst="rect">
            <a:avLst/>
          </a:prstGeom>
          <a:noFill/>
          <a:ln w="38100">
            <a:solidFill>
              <a:schemeClr val="tx1"/>
            </a:solidFill>
          </a:ln>
        </p:spPr>
        <p:txBody>
          <a:bodyPr wrap="square">
            <a:spAutoFit/>
          </a:bodyPr>
          <a:lstStyle/>
          <a:p>
            <a:pPr algn="just"/>
            <a:r>
              <a:rPr lang="en-US" sz="2400" b="0" i="0" dirty="0">
                <a:effectLst/>
                <a:latin typeface="Söhne"/>
              </a:rPr>
              <a:t>Our deployed model has several strengths, including the ability to process review data in real-time .</a:t>
            </a:r>
            <a:endParaRPr lang="en-US" sz="2400" dirty="0"/>
          </a:p>
        </p:txBody>
      </p:sp>
      <p:sp>
        <p:nvSpPr>
          <p:cNvPr id="6" name="TextBox 5">
            <a:extLst>
              <a:ext uri="{FF2B5EF4-FFF2-40B4-BE49-F238E27FC236}">
                <a16:creationId xmlns:a16="http://schemas.microsoft.com/office/drawing/2014/main" id="{9D8D5DBB-AFCB-F09A-9EA9-1C7A4907235A}"/>
              </a:ext>
            </a:extLst>
          </p:cNvPr>
          <p:cNvSpPr txBox="1"/>
          <p:nvPr/>
        </p:nvSpPr>
        <p:spPr>
          <a:xfrm>
            <a:off x="228598" y="2079113"/>
            <a:ext cx="11658601" cy="461665"/>
          </a:xfrm>
          <a:prstGeom prst="rect">
            <a:avLst/>
          </a:prstGeom>
          <a:solidFill>
            <a:srgbClr val="FE9800"/>
          </a:solidFill>
          <a:ln w="38100">
            <a:solidFill>
              <a:schemeClr val="bg1"/>
            </a:solidFill>
          </a:ln>
        </p:spPr>
        <p:txBody>
          <a:bodyPr wrap="square">
            <a:spAutoFit/>
          </a:bodyPr>
          <a:lstStyle/>
          <a:p>
            <a:pPr algn="ctr"/>
            <a:r>
              <a:rPr lang="en-US" sz="2400" b="1" i="0" dirty="0">
                <a:solidFill>
                  <a:schemeClr val="bg1"/>
                </a:solidFill>
                <a:effectLst/>
                <a:latin typeface="Söhne"/>
              </a:rPr>
              <a:t>Deploying a real-time approach to sentiment analysis offers numerous use-cases</a:t>
            </a:r>
            <a:endParaRPr lang="en-US" sz="2400" b="1" dirty="0">
              <a:solidFill>
                <a:schemeClr val="bg1"/>
              </a:solidFill>
            </a:endParaRPr>
          </a:p>
        </p:txBody>
      </p:sp>
      <p:sp>
        <p:nvSpPr>
          <p:cNvPr id="8" name="TextBox 7">
            <a:extLst>
              <a:ext uri="{FF2B5EF4-FFF2-40B4-BE49-F238E27FC236}">
                <a16:creationId xmlns:a16="http://schemas.microsoft.com/office/drawing/2014/main" id="{38C860F4-05B8-452A-55A9-777D2BEE8E21}"/>
              </a:ext>
            </a:extLst>
          </p:cNvPr>
          <p:cNvSpPr txBox="1"/>
          <p:nvPr/>
        </p:nvSpPr>
        <p:spPr>
          <a:xfrm>
            <a:off x="228598" y="2703016"/>
            <a:ext cx="11658601" cy="2677656"/>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Söhne"/>
              </a:rPr>
              <a:t>(GUI) also enhances the sentiment analysis process, allowing companies to easily categorize reviews as positive, negative, or neutral. This approach can further aid in identifying areas for improvement and help organizations to tailor their products or services to better meet customer needs.</a:t>
            </a:r>
          </a:p>
          <a:p>
            <a:pPr algn="just"/>
            <a:endParaRPr lang="en-US" sz="2400" dirty="0">
              <a:latin typeface="Söhne"/>
            </a:endParaRPr>
          </a:p>
          <a:p>
            <a:pPr marL="285750" indent="-285750" algn="just">
              <a:buFont typeface="Arial" panose="020B0604020202020204" pitchFamily="34" charset="0"/>
              <a:buChar char="•"/>
            </a:pPr>
            <a:r>
              <a:rPr lang="en-US" sz="2400" b="0" i="0" dirty="0">
                <a:effectLst/>
                <a:latin typeface="Söhne"/>
              </a:rPr>
              <a:t>Overall, the deployment of a real-time sentiment analysis approach offers numerous benefits for both organizations and their customers.</a:t>
            </a:r>
            <a:endParaRPr lang="en-US" sz="2400" dirty="0"/>
          </a:p>
        </p:txBody>
      </p:sp>
      <p:sp>
        <p:nvSpPr>
          <p:cNvPr id="12" name="TextBox 11">
            <a:extLst>
              <a:ext uri="{FF2B5EF4-FFF2-40B4-BE49-F238E27FC236}">
                <a16:creationId xmlns:a16="http://schemas.microsoft.com/office/drawing/2014/main" id="{10E44CA1-EEA0-FF53-2E0F-43CA4BE9EE45}"/>
              </a:ext>
            </a:extLst>
          </p:cNvPr>
          <p:cNvSpPr txBox="1"/>
          <p:nvPr/>
        </p:nvSpPr>
        <p:spPr>
          <a:xfrm>
            <a:off x="457199" y="7211020"/>
            <a:ext cx="11430000" cy="1200329"/>
          </a:xfrm>
          <a:prstGeom prst="rect">
            <a:avLst/>
          </a:prstGeom>
          <a:noFill/>
        </p:spPr>
        <p:txBody>
          <a:bodyPr wrap="square">
            <a:spAutoFit/>
          </a:bodyPr>
          <a:lstStyle/>
          <a:p>
            <a:r>
              <a:rPr lang="en-US" sz="2400" dirty="0">
                <a:latin typeface="Söhne"/>
              </a:rPr>
              <a:t>T</a:t>
            </a:r>
            <a:r>
              <a:rPr lang="en-US" sz="2400" b="0" i="0" dirty="0">
                <a:effectLst/>
                <a:latin typeface="Söhne"/>
              </a:rPr>
              <a:t>he deployment of such an approach allows organizations to forecast customer ratings based on previous review data, aiding in the development of effective marketing strategies.</a:t>
            </a:r>
            <a:endParaRPr lang="en-US" sz="2400" dirty="0"/>
          </a:p>
        </p:txBody>
      </p:sp>
      <p:sp>
        <p:nvSpPr>
          <p:cNvPr id="5" name="Oval 4">
            <a:extLst>
              <a:ext uri="{FF2B5EF4-FFF2-40B4-BE49-F238E27FC236}">
                <a16:creationId xmlns:a16="http://schemas.microsoft.com/office/drawing/2014/main" id="{4EE898CB-11E7-89A8-0C2A-BF9ECE93E5A8}"/>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22</a:t>
            </a:r>
          </a:p>
        </p:txBody>
      </p:sp>
    </p:spTree>
    <p:extLst>
      <p:ext uri="{BB962C8B-B14F-4D97-AF65-F5344CB8AC3E}">
        <p14:creationId xmlns:p14="http://schemas.microsoft.com/office/powerpoint/2010/main" val="272059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5;p44">
            <a:extLst>
              <a:ext uri="{FF2B5EF4-FFF2-40B4-BE49-F238E27FC236}">
                <a16:creationId xmlns:a16="http://schemas.microsoft.com/office/drawing/2014/main" id="{61EF63A0-C1AC-6AE7-7621-F8B3EA5C3DA2}"/>
              </a:ext>
            </a:extLst>
          </p:cNvPr>
          <p:cNvSpPr txBox="1"/>
          <p:nvPr/>
        </p:nvSpPr>
        <p:spPr>
          <a:xfrm>
            <a:off x="3304350" y="193984"/>
            <a:ext cx="55833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Business Insights</a:t>
            </a:r>
            <a:endParaRPr sz="3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9D2F0490-D3C2-FDA3-B5C3-DA4FDDC1F692}"/>
              </a:ext>
            </a:extLst>
          </p:cNvPr>
          <p:cNvSpPr txBox="1"/>
          <p:nvPr/>
        </p:nvSpPr>
        <p:spPr>
          <a:xfrm>
            <a:off x="228599" y="1009650"/>
            <a:ext cx="11658601" cy="830997"/>
          </a:xfrm>
          <a:prstGeom prst="rect">
            <a:avLst/>
          </a:prstGeom>
          <a:noFill/>
          <a:ln w="38100">
            <a:solidFill>
              <a:schemeClr val="tx1"/>
            </a:solidFill>
          </a:ln>
        </p:spPr>
        <p:txBody>
          <a:bodyPr wrap="square">
            <a:spAutoFit/>
          </a:bodyPr>
          <a:lstStyle/>
          <a:p>
            <a:pPr algn="just"/>
            <a:r>
              <a:rPr lang="en-US" sz="2400" b="0" i="0" dirty="0">
                <a:effectLst/>
                <a:latin typeface="Söhne"/>
              </a:rPr>
              <a:t>Our deployed model has several strengths, including the ability to process review data in real-time.</a:t>
            </a:r>
            <a:endParaRPr lang="en-US" sz="2400" dirty="0"/>
          </a:p>
        </p:txBody>
      </p:sp>
      <p:sp>
        <p:nvSpPr>
          <p:cNvPr id="6" name="TextBox 5">
            <a:extLst>
              <a:ext uri="{FF2B5EF4-FFF2-40B4-BE49-F238E27FC236}">
                <a16:creationId xmlns:a16="http://schemas.microsoft.com/office/drawing/2014/main" id="{9D8D5DBB-AFCB-F09A-9EA9-1C7A4907235A}"/>
              </a:ext>
            </a:extLst>
          </p:cNvPr>
          <p:cNvSpPr txBox="1"/>
          <p:nvPr/>
        </p:nvSpPr>
        <p:spPr>
          <a:xfrm>
            <a:off x="228598" y="2079113"/>
            <a:ext cx="11658601" cy="461665"/>
          </a:xfrm>
          <a:prstGeom prst="rect">
            <a:avLst/>
          </a:prstGeom>
          <a:solidFill>
            <a:srgbClr val="FE9800"/>
          </a:solidFill>
          <a:ln w="38100">
            <a:solidFill>
              <a:schemeClr val="bg1"/>
            </a:solidFill>
          </a:ln>
        </p:spPr>
        <p:txBody>
          <a:bodyPr wrap="square">
            <a:spAutoFit/>
          </a:bodyPr>
          <a:lstStyle/>
          <a:p>
            <a:pPr algn="ctr"/>
            <a:r>
              <a:rPr lang="en-US" sz="2400" b="1" i="0" dirty="0">
                <a:solidFill>
                  <a:schemeClr val="bg1"/>
                </a:solidFill>
                <a:effectLst/>
                <a:latin typeface="Söhne"/>
              </a:rPr>
              <a:t>Deploying a real-time approach to sentiment analysis offers numerous use-cases</a:t>
            </a:r>
            <a:endParaRPr lang="en-US" sz="2400" b="1" dirty="0">
              <a:solidFill>
                <a:schemeClr val="bg1"/>
              </a:solidFill>
            </a:endParaRPr>
          </a:p>
        </p:txBody>
      </p:sp>
      <p:sp>
        <p:nvSpPr>
          <p:cNvPr id="8" name="TextBox 7">
            <a:extLst>
              <a:ext uri="{FF2B5EF4-FFF2-40B4-BE49-F238E27FC236}">
                <a16:creationId xmlns:a16="http://schemas.microsoft.com/office/drawing/2014/main" id="{38C860F4-05B8-452A-55A9-777D2BEE8E21}"/>
              </a:ext>
            </a:extLst>
          </p:cNvPr>
          <p:cNvSpPr txBox="1"/>
          <p:nvPr/>
        </p:nvSpPr>
        <p:spPr>
          <a:xfrm>
            <a:off x="228598" y="2703016"/>
            <a:ext cx="11658601"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Söhne"/>
              </a:rPr>
              <a:t>D</a:t>
            </a:r>
            <a:r>
              <a:rPr lang="en-US" sz="2400" b="0" i="0" dirty="0">
                <a:effectLst/>
                <a:latin typeface="Söhne"/>
              </a:rPr>
              <a:t>eploying a real-time approach to sentiment analysis can also benefit customers. Through the GUI, customers can access recommended products facilitating an improved shopping experience</a:t>
            </a:r>
          </a:p>
          <a:p>
            <a:pPr marL="285750" indent="-285750" algn="just">
              <a:buFont typeface="Arial" panose="020B0604020202020204" pitchFamily="34" charset="0"/>
              <a:buChar char="•"/>
            </a:pPr>
            <a:endParaRPr lang="en-US" sz="2400" dirty="0">
              <a:latin typeface="Söhne"/>
            </a:endParaRPr>
          </a:p>
          <a:p>
            <a:pPr marL="285750" indent="-285750" algn="just">
              <a:buFont typeface="Arial" panose="020B0604020202020204" pitchFamily="34" charset="0"/>
              <a:buChar char="•"/>
            </a:pPr>
            <a:r>
              <a:rPr lang="en-US" sz="2400" b="0" i="0" dirty="0">
                <a:effectLst/>
                <a:latin typeface="Söhne"/>
              </a:rPr>
              <a:t>Overall, the deployment of a real-time sentiment analysis approach offers numerous benefits for both organizations and their customers.</a:t>
            </a:r>
            <a:endParaRPr lang="en-US" sz="2400" dirty="0"/>
          </a:p>
        </p:txBody>
      </p:sp>
      <p:sp>
        <p:nvSpPr>
          <p:cNvPr id="12" name="TextBox 11">
            <a:extLst>
              <a:ext uri="{FF2B5EF4-FFF2-40B4-BE49-F238E27FC236}">
                <a16:creationId xmlns:a16="http://schemas.microsoft.com/office/drawing/2014/main" id="{10E44CA1-EEA0-FF53-2E0F-43CA4BE9EE45}"/>
              </a:ext>
            </a:extLst>
          </p:cNvPr>
          <p:cNvSpPr txBox="1"/>
          <p:nvPr/>
        </p:nvSpPr>
        <p:spPr>
          <a:xfrm>
            <a:off x="228598" y="5248185"/>
            <a:ext cx="11430000"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öhne"/>
              </a:rPr>
              <a:t>T</a:t>
            </a:r>
            <a:r>
              <a:rPr lang="en-US" sz="2400" b="0" i="0" dirty="0">
                <a:effectLst/>
                <a:latin typeface="Söhne"/>
              </a:rPr>
              <a:t>he deployment of such an approach allows organizations to forecast customer ratings based on previous review data, aiding in the development of effective marketing strategies.</a:t>
            </a:r>
            <a:endParaRPr lang="en-US" sz="2400" dirty="0"/>
          </a:p>
        </p:txBody>
      </p:sp>
      <p:sp>
        <p:nvSpPr>
          <p:cNvPr id="5" name="Oval 4">
            <a:extLst>
              <a:ext uri="{FF2B5EF4-FFF2-40B4-BE49-F238E27FC236}">
                <a16:creationId xmlns:a16="http://schemas.microsoft.com/office/drawing/2014/main" id="{D88E4F04-782C-D193-161E-A2F34B5037E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23</a:t>
            </a:r>
          </a:p>
        </p:txBody>
      </p:sp>
    </p:spTree>
    <p:extLst>
      <p:ext uri="{BB962C8B-B14F-4D97-AF65-F5344CB8AC3E}">
        <p14:creationId xmlns:p14="http://schemas.microsoft.com/office/powerpoint/2010/main" val="225928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33AB472-3141-3E77-89E6-0EF88F15072D}"/>
              </a:ext>
            </a:extLst>
          </p:cNvPr>
          <p:cNvGraphicFramePr>
            <a:graphicFrameLocks noGrp="1"/>
          </p:cNvGraphicFramePr>
          <p:nvPr>
            <p:extLst>
              <p:ext uri="{D42A27DB-BD31-4B8C-83A1-F6EECF244321}">
                <p14:modId xmlns:p14="http://schemas.microsoft.com/office/powerpoint/2010/main" val="1587894994"/>
              </p:ext>
            </p:extLst>
          </p:nvPr>
        </p:nvGraphicFramePr>
        <p:xfrm>
          <a:off x="427527" y="146188"/>
          <a:ext cx="11336946" cy="6668000"/>
        </p:xfrm>
        <a:graphic>
          <a:graphicData uri="http://schemas.openxmlformats.org/drawingml/2006/table">
            <a:tbl>
              <a:tblPr firstRow="1" bandRow="1">
                <a:tableStyleId>{E929F9F4-4A8F-4326-A1B4-22849713DDAB}</a:tableStyleId>
              </a:tblPr>
              <a:tblGrid>
                <a:gridCol w="2947964">
                  <a:extLst>
                    <a:ext uri="{9D8B030D-6E8A-4147-A177-3AD203B41FA5}">
                      <a16:colId xmlns:a16="http://schemas.microsoft.com/office/drawing/2014/main" val="2107909252"/>
                    </a:ext>
                  </a:extLst>
                </a:gridCol>
                <a:gridCol w="3277772">
                  <a:extLst>
                    <a:ext uri="{9D8B030D-6E8A-4147-A177-3AD203B41FA5}">
                      <a16:colId xmlns:a16="http://schemas.microsoft.com/office/drawing/2014/main" val="3689255873"/>
                    </a:ext>
                  </a:extLst>
                </a:gridCol>
                <a:gridCol w="5111210">
                  <a:extLst>
                    <a:ext uri="{9D8B030D-6E8A-4147-A177-3AD203B41FA5}">
                      <a16:colId xmlns:a16="http://schemas.microsoft.com/office/drawing/2014/main" val="3735319407"/>
                    </a:ext>
                  </a:extLst>
                </a:gridCol>
              </a:tblGrid>
              <a:tr h="1102464">
                <a:tc>
                  <a:txBody>
                    <a:bodyPr/>
                    <a:lstStyle/>
                    <a:p>
                      <a:pPr algn="ctr"/>
                      <a:r>
                        <a:rPr lang="en-US" sz="4000" dirty="0"/>
                        <a:t>Name</a:t>
                      </a:r>
                    </a:p>
                  </a:txBody>
                  <a:tcPr marL="127541" marR="127541" marT="63770" marB="6377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000" dirty="0"/>
                        <a:t>Topic</a:t>
                      </a:r>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4000" dirty="0"/>
                        <a:t>Blog Link </a:t>
                      </a:r>
                    </a:p>
                  </a:txBody>
                  <a:tcPr marL="127541" marR="127541" marT="63770" marB="6377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250145"/>
                  </a:ext>
                </a:extLst>
              </a:tr>
              <a:tr h="1102464">
                <a:tc>
                  <a:txBody>
                    <a:bodyPr/>
                    <a:lstStyle/>
                    <a:p>
                      <a:pPr algn="ctr"/>
                      <a:r>
                        <a:rPr lang="en-US" sz="2500" b="0" dirty="0">
                          <a:solidFill>
                            <a:schemeClr val="bg1"/>
                          </a:solidFill>
                        </a:rPr>
                        <a:t>Deepak Kumar</a:t>
                      </a:r>
                    </a:p>
                  </a:txBody>
                  <a:tcPr marL="127541" marR="127541" marT="63770" marB="6377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500" b="0" dirty="0">
                          <a:solidFill>
                            <a:schemeClr val="bg1"/>
                          </a:solidFill>
                        </a:rPr>
                        <a:t>Bigdata</a:t>
                      </a:r>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500" dirty="0">
                          <a:hlinkClick r:id="rId2"/>
                        </a:rPr>
                        <a:t>https://bigdatadeepak.blogspot.com/2023/04/nowadays-data-is-everywhere-and-for.html</a:t>
                      </a:r>
                      <a:endParaRPr lang="en-US" sz="2500" dirty="0"/>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3417869"/>
                  </a:ext>
                </a:extLst>
              </a:tr>
              <a:tr h="1736187">
                <a:tc>
                  <a:txBody>
                    <a:bodyPr/>
                    <a:lstStyle/>
                    <a:p>
                      <a:pPr algn="ctr"/>
                      <a:r>
                        <a:rPr lang="en-US" sz="2500" b="0" dirty="0">
                          <a:solidFill>
                            <a:schemeClr val="bg1"/>
                          </a:solidFill>
                        </a:rPr>
                        <a:t>Karthik </a:t>
                      </a:r>
                      <a:r>
                        <a:rPr lang="en-US" sz="2500" b="0" dirty="0" err="1">
                          <a:solidFill>
                            <a:schemeClr val="bg1"/>
                          </a:solidFill>
                        </a:rPr>
                        <a:t>Nangunuri</a:t>
                      </a:r>
                      <a:endParaRPr lang="en-US" sz="2500" b="0" dirty="0">
                        <a:solidFill>
                          <a:schemeClr val="bg1"/>
                        </a:solidFill>
                      </a:endParaRPr>
                    </a:p>
                  </a:txBody>
                  <a:tcPr marL="127541" marR="127541" marT="63770" marB="6377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500" b="0" dirty="0">
                          <a:solidFill>
                            <a:schemeClr val="bg1"/>
                          </a:solidFill>
                        </a:rPr>
                        <a:t>Statistical Inference: Making inferences from data using statistical methods</a:t>
                      </a:r>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500" dirty="0">
                          <a:hlinkClick r:id="rId3"/>
                        </a:rPr>
                        <a:t>https://satisticalinferences.mystrikingly.com</a:t>
                      </a:r>
                      <a:endParaRPr lang="en-US" sz="2500" dirty="0"/>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4469457"/>
                  </a:ext>
                </a:extLst>
              </a:tr>
              <a:tr h="1288269">
                <a:tc>
                  <a:txBody>
                    <a:bodyPr/>
                    <a:lstStyle/>
                    <a:p>
                      <a:pPr algn="ctr"/>
                      <a:r>
                        <a:rPr lang="en-US" sz="2500" b="0" dirty="0" err="1">
                          <a:solidFill>
                            <a:schemeClr val="bg1"/>
                          </a:solidFill>
                        </a:rPr>
                        <a:t>Nikhilesh</a:t>
                      </a:r>
                      <a:r>
                        <a:rPr lang="en-US" sz="2500" b="0" dirty="0">
                          <a:solidFill>
                            <a:schemeClr val="bg1"/>
                          </a:solidFill>
                        </a:rPr>
                        <a:t> Paliwal</a:t>
                      </a:r>
                    </a:p>
                  </a:txBody>
                  <a:tcPr marL="127541" marR="127541" marT="63770" marB="6377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500" b="0" dirty="0">
                          <a:solidFill>
                            <a:schemeClr val="bg1"/>
                          </a:solidFill>
                        </a:rPr>
                        <a:t>Predictive Analytics</a:t>
                      </a:r>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500" dirty="0">
                          <a:hlinkClick r:id="rId4"/>
                        </a:rPr>
                        <a:t>https://nikhileshpredictiveanalyticsblog.blogspot.com/2023/04/title-predictive-analytics-building.html</a:t>
                      </a:r>
                      <a:endParaRPr lang="en-US" sz="2500" dirty="0"/>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54084602"/>
                  </a:ext>
                </a:extLst>
              </a:tr>
              <a:tr h="1102464">
                <a:tc>
                  <a:txBody>
                    <a:bodyPr/>
                    <a:lstStyle/>
                    <a:p>
                      <a:pPr algn="ctr"/>
                      <a:r>
                        <a:rPr lang="en-US" sz="2500" b="0" dirty="0">
                          <a:solidFill>
                            <a:schemeClr val="bg1"/>
                          </a:solidFill>
                        </a:rPr>
                        <a:t>Shivansh Bhardwaj</a:t>
                      </a:r>
                    </a:p>
                  </a:txBody>
                  <a:tcPr marL="127541" marR="127541" marT="63770" marB="6377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500" b="0" dirty="0">
                          <a:solidFill>
                            <a:schemeClr val="bg1"/>
                          </a:solidFill>
                        </a:rPr>
                        <a:t>Machine Learning</a:t>
                      </a:r>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500" dirty="0">
                          <a:hlinkClick r:id="rId5"/>
                        </a:rPr>
                        <a:t>https://shivanshmachinelearning.blogspot.com/2023/04/machine-learning.html</a:t>
                      </a:r>
                      <a:endParaRPr lang="en-US" sz="2500" dirty="0"/>
                    </a:p>
                  </a:txBody>
                  <a:tcPr marL="127541" marR="127541" marT="63770" marB="6377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986257144"/>
                  </a:ext>
                </a:extLst>
              </a:tr>
            </a:tbl>
          </a:graphicData>
        </a:graphic>
      </p:graphicFrame>
    </p:spTree>
    <p:extLst>
      <p:ext uri="{BB962C8B-B14F-4D97-AF65-F5344CB8AC3E}">
        <p14:creationId xmlns:p14="http://schemas.microsoft.com/office/powerpoint/2010/main" val="48304393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C56604-E15C-81FB-417E-93C53BC1D744}"/>
              </a:ext>
            </a:extLst>
          </p:cNvPr>
          <p:cNvGrpSpPr/>
          <p:nvPr/>
        </p:nvGrpSpPr>
        <p:grpSpPr>
          <a:xfrm>
            <a:off x="-1816027" y="-2013286"/>
            <a:ext cx="5264440" cy="1438287"/>
            <a:chOff x="761706" y="2579053"/>
            <a:chExt cx="6250660" cy="1482644"/>
          </a:xfrm>
        </p:grpSpPr>
        <p:sp>
          <p:nvSpPr>
            <p:cNvPr id="3" name="Google Shape;135;p26">
              <a:extLst>
                <a:ext uri="{FF2B5EF4-FFF2-40B4-BE49-F238E27FC236}">
                  <a16:creationId xmlns:a16="http://schemas.microsoft.com/office/drawing/2014/main" id="{8ED43711-3DA1-9CEB-4CCC-4BBBC4A7F5D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133;p26">
              <a:extLst>
                <a:ext uri="{FF2B5EF4-FFF2-40B4-BE49-F238E27FC236}">
                  <a16:creationId xmlns:a16="http://schemas.microsoft.com/office/drawing/2014/main" id="{134F46B6-8F56-DBC2-2B4E-9E391292A995}"/>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18D28715-AFE8-0C26-6771-3F6DFA9E82CD}"/>
              </a:ext>
            </a:extLst>
          </p:cNvPr>
          <p:cNvGrpSpPr/>
          <p:nvPr/>
        </p:nvGrpSpPr>
        <p:grpSpPr>
          <a:xfrm>
            <a:off x="10824012" y="7037655"/>
            <a:ext cx="1225059" cy="334696"/>
            <a:chOff x="761706" y="2579053"/>
            <a:chExt cx="6250660" cy="1482644"/>
          </a:xfrm>
        </p:grpSpPr>
        <p:sp>
          <p:nvSpPr>
            <p:cNvPr id="6" name="Google Shape;135;p26">
              <a:extLst>
                <a:ext uri="{FF2B5EF4-FFF2-40B4-BE49-F238E27FC236}">
                  <a16:creationId xmlns:a16="http://schemas.microsoft.com/office/drawing/2014/main" id="{B30B711A-AABF-0B5D-A31F-8D73EA04C4F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3;p26">
              <a:extLst>
                <a:ext uri="{FF2B5EF4-FFF2-40B4-BE49-F238E27FC236}">
                  <a16:creationId xmlns:a16="http://schemas.microsoft.com/office/drawing/2014/main" id="{3D52AB9C-305F-CFC0-EC87-454F3CB69AD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8B879E90-C1FE-345C-63A9-00CD81CBCA14}"/>
              </a:ext>
            </a:extLst>
          </p:cNvPr>
          <p:cNvGrpSpPr/>
          <p:nvPr/>
        </p:nvGrpSpPr>
        <p:grpSpPr>
          <a:xfrm>
            <a:off x="-3228535" y="1279281"/>
            <a:ext cx="2599885" cy="736959"/>
            <a:chOff x="761706" y="2579053"/>
            <a:chExt cx="6250660" cy="1482644"/>
          </a:xfrm>
        </p:grpSpPr>
        <p:sp>
          <p:nvSpPr>
            <p:cNvPr id="9" name="Google Shape;135;p26">
              <a:extLst>
                <a:ext uri="{FF2B5EF4-FFF2-40B4-BE49-F238E27FC236}">
                  <a16:creationId xmlns:a16="http://schemas.microsoft.com/office/drawing/2014/main" id="{DC32D3F6-5331-4103-D8B8-C765D430A037}"/>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3;p26">
              <a:extLst>
                <a:ext uri="{FF2B5EF4-FFF2-40B4-BE49-F238E27FC236}">
                  <a16:creationId xmlns:a16="http://schemas.microsoft.com/office/drawing/2014/main" id="{623CDA6E-B16D-054A-1FC8-D178B07F0C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6B8B371B-F7D8-8B95-3C80-B5DE94E9BA3F}"/>
              </a:ext>
            </a:extLst>
          </p:cNvPr>
          <p:cNvGrpSpPr/>
          <p:nvPr/>
        </p:nvGrpSpPr>
        <p:grpSpPr>
          <a:xfrm>
            <a:off x="-4162024" y="3261926"/>
            <a:ext cx="933489" cy="487864"/>
            <a:chOff x="761706" y="2579053"/>
            <a:chExt cx="6250660" cy="1482644"/>
          </a:xfrm>
        </p:grpSpPr>
        <p:sp>
          <p:nvSpPr>
            <p:cNvPr id="12" name="Google Shape;135;p26">
              <a:extLst>
                <a:ext uri="{FF2B5EF4-FFF2-40B4-BE49-F238E27FC236}">
                  <a16:creationId xmlns:a16="http://schemas.microsoft.com/office/drawing/2014/main" id="{4CD7C310-FD22-8717-A3A8-ADCC107B3C63}"/>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3;p26">
              <a:extLst>
                <a:ext uri="{FF2B5EF4-FFF2-40B4-BE49-F238E27FC236}">
                  <a16:creationId xmlns:a16="http://schemas.microsoft.com/office/drawing/2014/main" id="{C6D33839-066E-EEF0-E4FE-0A9A2CF17549}"/>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7CED9E7D-6069-6FED-E6C4-D9B8D46DFE9E}"/>
              </a:ext>
            </a:extLst>
          </p:cNvPr>
          <p:cNvGrpSpPr/>
          <p:nvPr/>
        </p:nvGrpSpPr>
        <p:grpSpPr>
          <a:xfrm>
            <a:off x="12373415" y="666460"/>
            <a:ext cx="3990535" cy="1090246"/>
            <a:chOff x="761706" y="2579053"/>
            <a:chExt cx="6250660" cy="1482644"/>
          </a:xfrm>
        </p:grpSpPr>
        <p:sp>
          <p:nvSpPr>
            <p:cNvPr id="15" name="Google Shape;135;p26">
              <a:extLst>
                <a:ext uri="{FF2B5EF4-FFF2-40B4-BE49-F238E27FC236}">
                  <a16:creationId xmlns:a16="http://schemas.microsoft.com/office/drawing/2014/main" id="{94309567-ECB0-A3F8-9D39-D9014087767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3;p26">
              <a:extLst>
                <a:ext uri="{FF2B5EF4-FFF2-40B4-BE49-F238E27FC236}">
                  <a16:creationId xmlns:a16="http://schemas.microsoft.com/office/drawing/2014/main" id="{731BC25C-C469-DC2C-43DA-340F573FAC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73111ACE-6164-A0BF-14F6-088A11124A1E}"/>
              </a:ext>
            </a:extLst>
          </p:cNvPr>
          <p:cNvGrpSpPr/>
          <p:nvPr/>
        </p:nvGrpSpPr>
        <p:grpSpPr>
          <a:xfrm>
            <a:off x="6525065" y="-1281294"/>
            <a:ext cx="3990535" cy="1090246"/>
            <a:chOff x="761706" y="2579053"/>
            <a:chExt cx="6250660" cy="1482644"/>
          </a:xfrm>
        </p:grpSpPr>
        <p:sp>
          <p:nvSpPr>
            <p:cNvPr id="18" name="Google Shape;135;p26">
              <a:extLst>
                <a:ext uri="{FF2B5EF4-FFF2-40B4-BE49-F238E27FC236}">
                  <a16:creationId xmlns:a16="http://schemas.microsoft.com/office/drawing/2014/main" id="{349FBF60-A551-82CA-2A16-624E0C34456D}"/>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33;p26">
              <a:extLst>
                <a:ext uri="{FF2B5EF4-FFF2-40B4-BE49-F238E27FC236}">
                  <a16:creationId xmlns:a16="http://schemas.microsoft.com/office/drawing/2014/main" id="{DE58BDDB-2F97-0BC4-9902-CD78976EFE5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oup 19">
            <a:extLst>
              <a:ext uri="{FF2B5EF4-FFF2-40B4-BE49-F238E27FC236}">
                <a16:creationId xmlns:a16="http://schemas.microsoft.com/office/drawing/2014/main" id="{9397FB15-96C1-FF65-AACC-D08CFE663E17}"/>
              </a:ext>
            </a:extLst>
          </p:cNvPr>
          <p:cNvGrpSpPr/>
          <p:nvPr/>
        </p:nvGrpSpPr>
        <p:grpSpPr>
          <a:xfrm>
            <a:off x="3148170" y="7037654"/>
            <a:ext cx="2027375" cy="553895"/>
            <a:chOff x="761706" y="2579053"/>
            <a:chExt cx="6250660" cy="1482644"/>
          </a:xfrm>
        </p:grpSpPr>
        <p:sp>
          <p:nvSpPr>
            <p:cNvPr id="21" name="Google Shape;135;p26">
              <a:extLst>
                <a:ext uri="{FF2B5EF4-FFF2-40B4-BE49-F238E27FC236}">
                  <a16:creationId xmlns:a16="http://schemas.microsoft.com/office/drawing/2014/main" id="{315FE80F-E6CB-7C4D-30CF-2B89944A9BB2}"/>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33;p26">
              <a:extLst>
                <a:ext uri="{FF2B5EF4-FFF2-40B4-BE49-F238E27FC236}">
                  <a16:creationId xmlns:a16="http://schemas.microsoft.com/office/drawing/2014/main" id="{093DE6B2-7E8F-49B0-7D74-47E1D5B80F38}"/>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477F3F6D-EB95-0A9C-CCEA-039ABACC47B9}"/>
              </a:ext>
            </a:extLst>
          </p:cNvPr>
          <p:cNvGrpSpPr/>
          <p:nvPr/>
        </p:nvGrpSpPr>
        <p:grpSpPr>
          <a:xfrm>
            <a:off x="5909771" y="7495742"/>
            <a:ext cx="2345942" cy="640930"/>
            <a:chOff x="761706" y="2579053"/>
            <a:chExt cx="6250660" cy="1482644"/>
          </a:xfrm>
        </p:grpSpPr>
        <p:sp>
          <p:nvSpPr>
            <p:cNvPr id="24" name="Google Shape;135;p26">
              <a:extLst>
                <a:ext uri="{FF2B5EF4-FFF2-40B4-BE49-F238E27FC236}">
                  <a16:creationId xmlns:a16="http://schemas.microsoft.com/office/drawing/2014/main" id="{8E3E8A5B-795A-ED18-B8B9-E23DC195D99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6586D5DE-7581-66FE-A0A3-81E6F41433D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4C924A52-44B1-FDDF-6667-FFAB3E4F4481}"/>
              </a:ext>
            </a:extLst>
          </p:cNvPr>
          <p:cNvGrpSpPr/>
          <p:nvPr/>
        </p:nvGrpSpPr>
        <p:grpSpPr>
          <a:xfrm>
            <a:off x="12829060" y="3541007"/>
            <a:ext cx="1370307" cy="374379"/>
            <a:chOff x="761706" y="2579053"/>
            <a:chExt cx="6250660" cy="1482644"/>
          </a:xfrm>
        </p:grpSpPr>
        <p:sp>
          <p:nvSpPr>
            <p:cNvPr id="27" name="Google Shape;135;p26">
              <a:extLst>
                <a:ext uri="{FF2B5EF4-FFF2-40B4-BE49-F238E27FC236}">
                  <a16:creationId xmlns:a16="http://schemas.microsoft.com/office/drawing/2014/main" id="{9B9A12CB-C255-817A-2897-408145CFBD4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33;p26">
              <a:extLst>
                <a:ext uri="{FF2B5EF4-FFF2-40B4-BE49-F238E27FC236}">
                  <a16:creationId xmlns:a16="http://schemas.microsoft.com/office/drawing/2014/main" id="{C1CCB88D-A575-F31E-4EA3-7D957519541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54CD7F72-1C51-9DA3-6B13-D70D28B42464}"/>
              </a:ext>
            </a:extLst>
          </p:cNvPr>
          <p:cNvGrpSpPr/>
          <p:nvPr/>
        </p:nvGrpSpPr>
        <p:grpSpPr>
          <a:xfrm>
            <a:off x="-217231" y="7372350"/>
            <a:ext cx="2345942" cy="640930"/>
            <a:chOff x="761706" y="2579053"/>
            <a:chExt cx="6250660" cy="1482644"/>
          </a:xfrm>
        </p:grpSpPr>
        <p:sp>
          <p:nvSpPr>
            <p:cNvPr id="30" name="Google Shape;135;p26">
              <a:extLst>
                <a:ext uri="{FF2B5EF4-FFF2-40B4-BE49-F238E27FC236}">
                  <a16:creationId xmlns:a16="http://schemas.microsoft.com/office/drawing/2014/main" id="{26E67248-181A-BC5F-600D-4512FD1CF85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3;p26">
              <a:extLst>
                <a:ext uri="{FF2B5EF4-FFF2-40B4-BE49-F238E27FC236}">
                  <a16:creationId xmlns:a16="http://schemas.microsoft.com/office/drawing/2014/main" id="{F386AF66-1834-0168-E8D0-27F0B152CED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 name="Group 31">
            <a:extLst>
              <a:ext uri="{FF2B5EF4-FFF2-40B4-BE49-F238E27FC236}">
                <a16:creationId xmlns:a16="http://schemas.microsoft.com/office/drawing/2014/main" id="{FCC4B75C-0EF4-6AC0-8F8D-801B6C6FE223}"/>
              </a:ext>
            </a:extLst>
          </p:cNvPr>
          <p:cNvGrpSpPr/>
          <p:nvPr/>
        </p:nvGrpSpPr>
        <p:grpSpPr>
          <a:xfrm>
            <a:off x="-4238185" y="-213946"/>
            <a:ext cx="1647385" cy="633046"/>
            <a:chOff x="761706" y="2579053"/>
            <a:chExt cx="6250660" cy="1482644"/>
          </a:xfrm>
        </p:grpSpPr>
        <p:sp>
          <p:nvSpPr>
            <p:cNvPr id="33" name="Google Shape;135;p26">
              <a:extLst>
                <a:ext uri="{FF2B5EF4-FFF2-40B4-BE49-F238E27FC236}">
                  <a16:creationId xmlns:a16="http://schemas.microsoft.com/office/drawing/2014/main" id="{4A453615-270B-4938-F8BC-2071B107D13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3;p26">
              <a:extLst>
                <a:ext uri="{FF2B5EF4-FFF2-40B4-BE49-F238E27FC236}">
                  <a16:creationId xmlns:a16="http://schemas.microsoft.com/office/drawing/2014/main" id="{6CA4DB86-C144-F6FB-EEEC-887CC7B3C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9D674D8F-0C94-7F22-099F-4BFA1D5541BC}"/>
              </a:ext>
            </a:extLst>
          </p:cNvPr>
          <p:cNvGrpSpPr/>
          <p:nvPr/>
        </p:nvGrpSpPr>
        <p:grpSpPr>
          <a:xfrm>
            <a:off x="-2867279" y="4377281"/>
            <a:ext cx="2650047" cy="724014"/>
            <a:chOff x="761706" y="2579053"/>
            <a:chExt cx="6250660" cy="1482644"/>
          </a:xfrm>
        </p:grpSpPr>
        <p:sp>
          <p:nvSpPr>
            <p:cNvPr id="36" name="Google Shape;135;p26">
              <a:extLst>
                <a:ext uri="{FF2B5EF4-FFF2-40B4-BE49-F238E27FC236}">
                  <a16:creationId xmlns:a16="http://schemas.microsoft.com/office/drawing/2014/main" id="{93BBF0DE-DFB2-067E-4B5C-60E4F4966AB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33;p26">
              <a:extLst>
                <a:ext uri="{FF2B5EF4-FFF2-40B4-BE49-F238E27FC236}">
                  <a16:creationId xmlns:a16="http://schemas.microsoft.com/office/drawing/2014/main" id="{C74FD0C8-9CD8-1474-5A50-C68744BC3623}"/>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0826445D-703F-8019-34DA-E3FC6FED4A24}"/>
              </a:ext>
            </a:extLst>
          </p:cNvPr>
          <p:cNvGrpSpPr/>
          <p:nvPr/>
        </p:nvGrpSpPr>
        <p:grpSpPr>
          <a:xfrm>
            <a:off x="12691341" y="5101295"/>
            <a:ext cx="6667957" cy="1821739"/>
            <a:chOff x="761706" y="2579053"/>
            <a:chExt cx="6250660" cy="1482644"/>
          </a:xfrm>
        </p:grpSpPr>
        <p:sp>
          <p:nvSpPr>
            <p:cNvPr id="39" name="Google Shape;135;p26">
              <a:extLst>
                <a:ext uri="{FF2B5EF4-FFF2-40B4-BE49-F238E27FC236}">
                  <a16:creationId xmlns:a16="http://schemas.microsoft.com/office/drawing/2014/main" id="{8E5088AA-5D17-38F0-6353-96DC1803A54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6F1AF38C-A4FA-2FD7-FA45-9B45C9AA72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4461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C56604-E15C-81FB-417E-93C53BC1D744}"/>
              </a:ext>
            </a:extLst>
          </p:cNvPr>
          <p:cNvGrpSpPr/>
          <p:nvPr/>
        </p:nvGrpSpPr>
        <p:grpSpPr>
          <a:xfrm>
            <a:off x="4612004" y="2502712"/>
            <a:ext cx="5264440" cy="1438287"/>
            <a:chOff x="761706" y="2579053"/>
            <a:chExt cx="6250660" cy="1482644"/>
          </a:xfrm>
        </p:grpSpPr>
        <p:sp>
          <p:nvSpPr>
            <p:cNvPr id="3" name="Google Shape;135;p26">
              <a:extLst>
                <a:ext uri="{FF2B5EF4-FFF2-40B4-BE49-F238E27FC236}">
                  <a16:creationId xmlns:a16="http://schemas.microsoft.com/office/drawing/2014/main" id="{8ED43711-3DA1-9CEB-4CCC-4BBBC4A7F5D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133;p26">
              <a:extLst>
                <a:ext uri="{FF2B5EF4-FFF2-40B4-BE49-F238E27FC236}">
                  <a16:creationId xmlns:a16="http://schemas.microsoft.com/office/drawing/2014/main" id="{134F46B6-8F56-DBC2-2B4E-9E391292A995}"/>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18D28715-AFE8-0C26-6771-3F6DFA9E82CD}"/>
              </a:ext>
            </a:extLst>
          </p:cNvPr>
          <p:cNvGrpSpPr/>
          <p:nvPr/>
        </p:nvGrpSpPr>
        <p:grpSpPr>
          <a:xfrm>
            <a:off x="7729673" y="6304829"/>
            <a:ext cx="1225059" cy="334696"/>
            <a:chOff x="761706" y="2579053"/>
            <a:chExt cx="6250660" cy="1482644"/>
          </a:xfrm>
        </p:grpSpPr>
        <p:sp>
          <p:nvSpPr>
            <p:cNvPr id="6" name="Google Shape;135;p26">
              <a:extLst>
                <a:ext uri="{FF2B5EF4-FFF2-40B4-BE49-F238E27FC236}">
                  <a16:creationId xmlns:a16="http://schemas.microsoft.com/office/drawing/2014/main" id="{B30B711A-AABF-0B5D-A31F-8D73EA04C4F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3;p26">
              <a:extLst>
                <a:ext uri="{FF2B5EF4-FFF2-40B4-BE49-F238E27FC236}">
                  <a16:creationId xmlns:a16="http://schemas.microsoft.com/office/drawing/2014/main" id="{3D52AB9C-305F-CFC0-EC87-454F3CB69AD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8B879E90-C1FE-345C-63A9-00CD81CBCA14}"/>
              </a:ext>
            </a:extLst>
          </p:cNvPr>
          <p:cNvGrpSpPr/>
          <p:nvPr/>
        </p:nvGrpSpPr>
        <p:grpSpPr>
          <a:xfrm>
            <a:off x="-1996395" y="1409772"/>
            <a:ext cx="2599885" cy="736959"/>
            <a:chOff x="761706" y="2579053"/>
            <a:chExt cx="6250660" cy="1482644"/>
          </a:xfrm>
        </p:grpSpPr>
        <p:sp>
          <p:nvSpPr>
            <p:cNvPr id="9" name="Google Shape;135;p26">
              <a:extLst>
                <a:ext uri="{FF2B5EF4-FFF2-40B4-BE49-F238E27FC236}">
                  <a16:creationId xmlns:a16="http://schemas.microsoft.com/office/drawing/2014/main" id="{DC32D3F6-5331-4103-D8B8-C765D430A037}"/>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3;p26">
              <a:extLst>
                <a:ext uri="{FF2B5EF4-FFF2-40B4-BE49-F238E27FC236}">
                  <a16:creationId xmlns:a16="http://schemas.microsoft.com/office/drawing/2014/main" id="{623CDA6E-B16D-054A-1FC8-D178B07F0C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6B8B371B-F7D8-8B95-3C80-B5DE94E9BA3F}"/>
              </a:ext>
            </a:extLst>
          </p:cNvPr>
          <p:cNvGrpSpPr/>
          <p:nvPr/>
        </p:nvGrpSpPr>
        <p:grpSpPr>
          <a:xfrm>
            <a:off x="677698" y="1605560"/>
            <a:ext cx="933489" cy="487864"/>
            <a:chOff x="761706" y="2579053"/>
            <a:chExt cx="6250660" cy="1482644"/>
          </a:xfrm>
        </p:grpSpPr>
        <p:sp>
          <p:nvSpPr>
            <p:cNvPr id="12" name="Google Shape;135;p26">
              <a:extLst>
                <a:ext uri="{FF2B5EF4-FFF2-40B4-BE49-F238E27FC236}">
                  <a16:creationId xmlns:a16="http://schemas.microsoft.com/office/drawing/2014/main" id="{4CD7C310-FD22-8717-A3A8-ADCC107B3C63}"/>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3;p26">
              <a:extLst>
                <a:ext uri="{FF2B5EF4-FFF2-40B4-BE49-F238E27FC236}">
                  <a16:creationId xmlns:a16="http://schemas.microsoft.com/office/drawing/2014/main" id="{C6D33839-066E-EEF0-E4FE-0A9A2CF17549}"/>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7CED9E7D-6069-6FED-E6C4-D9B8D46DFE9E}"/>
              </a:ext>
            </a:extLst>
          </p:cNvPr>
          <p:cNvGrpSpPr/>
          <p:nvPr/>
        </p:nvGrpSpPr>
        <p:grpSpPr>
          <a:xfrm>
            <a:off x="8039781" y="687334"/>
            <a:ext cx="3990535" cy="1090246"/>
            <a:chOff x="761706" y="2579053"/>
            <a:chExt cx="6250660" cy="1482644"/>
          </a:xfrm>
        </p:grpSpPr>
        <p:sp>
          <p:nvSpPr>
            <p:cNvPr id="15" name="Google Shape;135;p26">
              <a:extLst>
                <a:ext uri="{FF2B5EF4-FFF2-40B4-BE49-F238E27FC236}">
                  <a16:creationId xmlns:a16="http://schemas.microsoft.com/office/drawing/2014/main" id="{94309567-ECB0-A3F8-9D39-D9014087767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3;p26">
              <a:extLst>
                <a:ext uri="{FF2B5EF4-FFF2-40B4-BE49-F238E27FC236}">
                  <a16:creationId xmlns:a16="http://schemas.microsoft.com/office/drawing/2014/main" id="{731BC25C-C469-DC2C-43DA-340F573FAC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73111ACE-6164-A0BF-14F6-088A11124A1E}"/>
              </a:ext>
            </a:extLst>
          </p:cNvPr>
          <p:cNvGrpSpPr/>
          <p:nvPr/>
        </p:nvGrpSpPr>
        <p:grpSpPr>
          <a:xfrm>
            <a:off x="6044513" y="14862"/>
            <a:ext cx="3990535" cy="1090246"/>
            <a:chOff x="761706" y="2579053"/>
            <a:chExt cx="6250660" cy="1482644"/>
          </a:xfrm>
        </p:grpSpPr>
        <p:sp>
          <p:nvSpPr>
            <p:cNvPr id="18" name="Google Shape;135;p26">
              <a:extLst>
                <a:ext uri="{FF2B5EF4-FFF2-40B4-BE49-F238E27FC236}">
                  <a16:creationId xmlns:a16="http://schemas.microsoft.com/office/drawing/2014/main" id="{349FBF60-A551-82CA-2A16-624E0C34456D}"/>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33;p26">
              <a:extLst>
                <a:ext uri="{FF2B5EF4-FFF2-40B4-BE49-F238E27FC236}">
                  <a16:creationId xmlns:a16="http://schemas.microsoft.com/office/drawing/2014/main" id="{DE58BDDB-2F97-0BC4-9902-CD78976EFE5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oup 19">
            <a:extLst>
              <a:ext uri="{FF2B5EF4-FFF2-40B4-BE49-F238E27FC236}">
                <a16:creationId xmlns:a16="http://schemas.microsoft.com/office/drawing/2014/main" id="{9397FB15-96C1-FF65-AACC-D08CFE663E17}"/>
              </a:ext>
            </a:extLst>
          </p:cNvPr>
          <p:cNvGrpSpPr/>
          <p:nvPr/>
        </p:nvGrpSpPr>
        <p:grpSpPr>
          <a:xfrm>
            <a:off x="10598365" y="4377281"/>
            <a:ext cx="2027375" cy="553895"/>
            <a:chOff x="761706" y="2579053"/>
            <a:chExt cx="6250660" cy="1482644"/>
          </a:xfrm>
        </p:grpSpPr>
        <p:sp>
          <p:nvSpPr>
            <p:cNvPr id="21" name="Google Shape;135;p26">
              <a:extLst>
                <a:ext uri="{FF2B5EF4-FFF2-40B4-BE49-F238E27FC236}">
                  <a16:creationId xmlns:a16="http://schemas.microsoft.com/office/drawing/2014/main" id="{315FE80F-E6CB-7C4D-30CF-2B89944A9BB2}"/>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33;p26">
              <a:extLst>
                <a:ext uri="{FF2B5EF4-FFF2-40B4-BE49-F238E27FC236}">
                  <a16:creationId xmlns:a16="http://schemas.microsoft.com/office/drawing/2014/main" id="{093DE6B2-7E8F-49B0-7D74-47E1D5B80F38}"/>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477F3F6D-EB95-0A9C-CCEA-039ABACC47B9}"/>
              </a:ext>
            </a:extLst>
          </p:cNvPr>
          <p:cNvGrpSpPr/>
          <p:nvPr/>
        </p:nvGrpSpPr>
        <p:grpSpPr>
          <a:xfrm>
            <a:off x="8993856" y="5817114"/>
            <a:ext cx="2345942" cy="640930"/>
            <a:chOff x="761706" y="2579053"/>
            <a:chExt cx="6250660" cy="1482644"/>
          </a:xfrm>
        </p:grpSpPr>
        <p:sp>
          <p:nvSpPr>
            <p:cNvPr id="24" name="Google Shape;135;p26">
              <a:extLst>
                <a:ext uri="{FF2B5EF4-FFF2-40B4-BE49-F238E27FC236}">
                  <a16:creationId xmlns:a16="http://schemas.microsoft.com/office/drawing/2014/main" id="{8E3E8A5B-795A-ED18-B8B9-E23DC195D99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6586D5DE-7581-66FE-A0A3-81E6F41433D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4C924A52-44B1-FDDF-6667-FFAB3E4F4481}"/>
              </a:ext>
            </a:extLst>
          </p:cNvPr>
          <p:cNvGrpSpPr/>
          <p:nvPr/>
        </p:nvGrpSpPr>
        <p:grpSpPr>
          <a:xfrm>
            <a:off x="10515600" y="2595752"/>
            <a:ext cx="1370307" cy="374379"/>
            <a:chOff x="761706" y="2579053"/>
            <a:chExt cx="6250660" cy="1482644"/>
          </a:xfrm>
        </p:grpSpPr>
        <p:sp>
          <p:nvSpPr>
            <p:cNvPr id="27" name="Google Shape;135;p26">
              <a:extLst>
                <a:ext uri="{FF2B5EF4-FFF2-40B4-BE49-F238E27FC236}">
                  <a16:creationId xmlns:a16="http://schemas.microsoft.com/office/drawing/2014/main" id="{9B9A12CB-C255-817A-2897-408145CFBD4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33;p26">
              <a:extLst>
                <a:ext uri="{FF2B5EF4-FFF2-40B4-BE49-F238E27FC236}">
                  <a16:creationId xmlns:a16="http://schemas.microsoft.com/office/drawing/2014/main" id="{C1CCB88D-A575-F31E-4EA3-7D957519541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54CD7F72-1C51-9DA3-6B13-D70D28B42464}"/>
              </a:ext>
            </a:extLst>
          </p:cNvPr>
          <p:cNvGrpSpPr/>
          <p:nvPr/>
        </p:nvGrpSpPr>
        <p:grpSpPr>
          <a:xfrm>
            <a:off x="-906302" y="6164923"/>
            <a:ext cx="2345942" cy="640930"/>
            <a:chOff x="761706" y="2579053"/>
            <a:chExt cx="6250660" cy="1482644"/>
          </a:xfrm>
        </p:grpSpPr>
        <p:sp>
          <p:nvSpPr>
            <p:cNvPr id="30" name="Google Shape;135;p26">
              <a:extLst>
                <a:ext uri="{FF2B5EF4-FFF2-40B4-BE49-F238E27FC236}">
                  <a16:creationId xmlns:a16="http://schemas.microsoft.com/office/drawing/2014/main" id="{26E67248-181A-BC5F-600D-4512FD1CF85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3;p26">
              <a:extLst>
                <a:ext uri="{FF2B5EF4-FFF2-40B4-BE49-F238E27FC236}">
                  <a16:creationId xmlns:a16="http://schemas.microsoft.com/office/drawing/2014/main" id="{F386AF66-1834-0168-E8D0-27F0B152CED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 name="Group 31">
            <a:extLst>
              <a:ext uri="{FF2B5EF4-FFF2-40B4-BE49-F238E27FC236}">
                <a16:creationId xmlns:a16="http://schemas.microsoft.com/office/drawing/2014/main" id="{FCC4B75C-0EF4-6AC0-8F8D-801B6C6FE223}"/>
              </a:ext>
            </a:extLst>
          </p:cNvPr>
          <p:cNvGrpSpPr/>
          <p:nvPr/>
        </p:nvGrpSpPr>
        <p:grpSpPr>
          <a:xfrm>
            <a:off x="319423" y="359869"/>
            <a:ext cx="1647385" cy="633046"/>
            <a:chOff x="761706" y="2579053"/>
            <a:chExt cx="6250660" cy="1482644"/>
          </a:xfrm>
        </p:grpSpPr>
        <p:sp>
          <p:nvSpPr>
            <p:cNvPr id="33" name="Google Shape;135;p26">
              <a:extLst>
                <a:ext uri="{FF2B5EF4-FFF2-40B4-BE49-F238E27FC236}">
                  <a16:creationId xmlns:a16="http://schemas.microsoft.com/office/drawing/2014/main" id="{4A453615-270B-4938-F8BC-2071B107D13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3;p26">
              <a:extLst>
                <a:ext uri="{FF2B5EF4-FFF2-40B4-BE49-F238E27FC236}">
                  <a16:creationId xmlns:a16="http://schemas.microsoft.com/office/drawing/2014/main" id="{6CA4DB86-C144-F6FB-EEEC-887CC7B3C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9D674D8F-0C94-7F22-099F-4BFA1D5541BC}"/>
              </a:ext>
            </a:extLst>
          </p:cNvPr>
          <p:cNvGrpSpPr/>
          <p:nvPr/>
        </p:nvGrpSpPr>
        <p:grpSpPr>
          <a:xfrm>
            <a:off x="379936" y="4757045"/>
            <a:ext cx="2650047" cy="724014"/>
            <a:chOff x="761706" y="2579053"/>
            <a:chExt cx="6250660" cy="1482644"/>
          </a:xfrm>
        </p:grpSpPr>
        <p:sp>
          <p:nvSpPr>
            <p:cNvPr id="36" name="Google Shape;135;p26">
              <a:extLst>
                <a:ext uri="{FF2B5EF4-FFF2-40B4-BE49-F238E27FC236}">
                  <a16:creationId xmlns:a16="http://schemas.microsoft.com/office/drawing/2014/main" id="{93BBF0DE-DFB2-067E-4B5C-60E4F4966AB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33;p26">
              <a:extLst>
                <a:ext uri="{FF2B5EF4-FFF2-40B4-BE49-F238E27FC236}">
                  <a16:creationId xmlns:a16="http://schemas.microsoft.com/office/drawing/2014/main" id="{C74FD0C8-9CD8-1474-5A50-C68744BC3623}"/>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0826445D-703F-8019-34DA-E3FC6FED4A24}"/>
              </a:ext>
            </a:extLst>
          </p:cNvPr>
          <p:cNvGrpSpPr/>
          <p:nvPr/>
        </p:nvGrpSpPr>
        <p:grpSpPr>
          <a:xfrm>
            <a:off x="3687692" y="3684290"/>
            <a:ext cx="6667957" cy="1821739"/>
            <a:chOff x="761706" y="2579053"/>
            <a:chExt cx="6250660" cy="1482644"/>
          </a:xfrm>
        </p:grpSpPr>
        <p:sp>
          <p:nvSpPr>
            <p:cNvPr id="39" name="Google Shape;135;p26">
              <a:extLst>
                <a:ext uri="{FF2B5EF4-FFF2-40B4-BE49-F238E27FC236}">
                  <a16:creationId xmlns:a16="http://schemas.microsoft.com/office/drawing/2014/main" id="{8E5088AA-5D17-38F0-6353-96DC1803A54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6F1AF38C-A4FA-2FD7-FA45-9B45C9AA72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2" name="Google Shape;434;p41">
            <a:extLst>
              <a:ext uri="{FF2B5EF4-FFF2-40B4-BE49-F238E27FC236}">
                <a16:creationId xmlns:a16="http://schemas.microsoft.com/office/drawing/2014/main" id="{DD0A7C2E-F654-0D70-A220-0347B4B4DEA3}"/>
              </a:ext>
            </a:extLst>
          </p:cNvPr>
          <p:cNvGrpSpPr/>
          <p:nvPr/>
        </p:nvGrpSpPr>
        <p:grpSpPr>
          <a:xfrm>
            <a:off x="-628650" y="-1419381"/>
            <a:ext cx="10189482" cy="8477070"/>
            <a:chOff x="2528813" y="600905"/>
            <a:chExt cx="4465233" cy="3557757"/>
          </a:xfrm>
        </p:grpSpPr>
        <p:grpSp>
          <p:nvGrpSpPr>
            <p:cNvPr id="43" name="Google Shape;435;p41">
              <a:extLst>
                <a:ext uri="{FF2B5EF4-FFF2-40B4-BE49-F238E27FC236}">
                  <a16:creationId xmlns:a16="http://schemas.microsoft.com/office/drawing/2014/main" id="{5D0FD7B3-4485-6288-679B-676FD18DC4B7}"/>
                </a:ext>
              </a:extLst>
            </p:cNvPr>
            <p:cNvGrpSpPr/>
            <p:nvPr/>
          </p:nvGrpSpPr>
          <p:grpSpPr>
            <a:xfrm>
              <a:off x="2528813" y="600905"/>
              <a:ext cx="4216773" cy="3557757"/>
              <a:chOff x="2462194" y="600903"/>
              <a:chExt cx="4425200" cy="3941676"/>
            </a:xfrm>
          </p:grpSpPr>
          <p:grpSp>
            <p:nvGrpSpPr>
              <p:cNvPr id="47" name="Google Shape;436;p41">
                <a:extLst>
                  <a:ext uri="{FF2B5EF4-FFF2-40B4-BE49-F238E27FC236}">
                    <a16:creationId xmlns:a16="http://schemas.microsoft.com/office/drawing/2014/main" id="{CB86CDB6-12DF-D075-63E5-F644CEDE84B8}"/>
                  </a:ext>
                </a:extLst>
              </p:cNvPr>
              <p:cNvGrpSpPr/>
              <p:nvPr/>
            </p:nvGrpSpPr>
            <p:grpSpPr>
              <a:xfrm>
                <a:off x="2462194" y="600903"/>
                <a:ext cx="3830962" cy="3941676"/>
                <a:chOff x="2462194" y="677103"/>
                <a:chExt cx="3830962" cy="3941676"/>
              </a:xfrm>
            </p:grpSpPr>
            <p:sp>
              <p:nvSpPr>
                <p:cNvPr id="57" name="Google Shape;437;p41">
                  <a:extLst>
                    <a:ext uri="{FF2B5EF4-FFF2-40B4-BE49-F238E27FC236}">
                      <a16:creationId xmlns:a16="http://schemas.microsoft.com/office/drawing/2014/main" id="{39F6C3D0-18DE-52BC-2C2C-44459B6EC59C}"/>
                    </a:ext>
                  </a:extLst>
                </p:cNvPr>
                <p:cNvSpPr/>
                <p:nvPr/>
              </p:nvSpPr>
              <p:spPr>
                <a:xfrm rot="-6597333">
                  <a:off x="4296826" y="3950027"/>
                  <a:ext cx="586303" cy="586303"/>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p41">
                  <a:extLst>
                    <a:ext uri="{FF2B5EF4-FFF2-40B4-BE49-F238E27FC236}">
                      <a16:creationId xmlns:a16="http://schemas.microsoft.com/office/drawing/2014/main" id="{4DCAEA90-E67D-B14C-1134-D9A1AC768A05}"/>
                    </a:ext>
                  </a:extLst>
                </p:cNvPr>
                <p:cNvSpPr/>
                <p:nvPr/>
              </p:nvSpPr>
              <p:spPr>
                <a:xfrm rot="-6599386">
                  <a:off x="2524224" y="1534267"/>
                  <a:ext cx="440541" cy="440541"/>
                </a:xfrm>
                <a:prstGeom prst="ellipse">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9;p41">
                  <a:extLst>
                    <a:ext uri="{FF2B5EF4-FFF2-40B4-BE49-F238E27FC236}">
                      <a16:creationId xmlns:a16="http://schemas.microsoft.com/office/drawing/2014/main" id="{0DB2EB82-F12E-5AD5-6221-C556099B3B74}"/>
                    </a:ext>
                  </a:extLst>
                </p:cNvPr>
                <p:cNvSpPr/>
                <p:nvPr/>
              </p:nvSpPr>
              <p:spPr>
                <a:xfrm rot="-6598839">
                  <a:off x="2887641" y="2346984"/>
                  <a:ext cx="1199287" cy="1199287"/>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0;p41">
                  <a:extLst>
                    <a:ext uri="{FF2B5EF4-FFF2-40B4-BE49-F238E27FC236}">
                      <a16:creationId xmlns:a16="http://schemas.microsoft.com/office/drawing/2014/main" id="{1E24EA41-F8D4-7EA7-B39D-87695ABDCD9F}"/>
                    </a:ext>
                  </a:extLst>
                </p:cNvPr>
                <p:cNvSpPr/>
                <p:nvPr/>
              </p:nvSpPr>
              <p:spPr>
                <a:xfrm rot="-6598620">
                  <a:off x="4374916" y="913763"/>
                  <a:ext cx="1681581" cy="1681581"/>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1;p41">
                  <a:extLst>
                    <a:ext uri="{FF2B5EF4-FFF2-40B4-BE49-F238E27FC236}">
                      <a16:creationId xmlns:a16="http://schemas.microsoft.com/office/drawing/2014/main" id="{EEEB93E8-0A5B-A3B8-7B2C-80F9DA3D6595}"/>
                    </a:ext>
                  </a:extLst>
                </p:cNvPr>
                <p:cNvSpPr/>
                <p:nvPr/>
              </p:nvSpPr>
              <p:spPr>
                <a:xfrm rot="-6597866">
                  <a:off x="2661829" y="2208216"/>
                  <a:ext cx="629106" cy="629106"/>
                </a:xfrm>
                <a:prstGeom prst="ellipse">
                  <a:avLst/>
                </a:prstGeom>
                <a:solidFill>
                  <a:srgbClr val="07376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2;p41">
                  <a:extLst>
                    <a:ext uri="{FF2B5EF4-FFF2-40B4-BE49-F238E27FC236}">
                      <a16:creationId xmlns:a16="http://schemas.microsoft.com/office/drawing/2014/main" id="{E850A822-6C3D-05C1-7AD5-140A98534499}"/>
                    </a:ext>
                  </a:extLst>
                </p:cNvPr>
                <p:cNvSpPr/>
                <p:nvPr/>
              </p:nvSpPr>
              <p:spPr>
                <a:xfrm rot="-6597701">
                  <a:off x="3264305" y="1284481"/>
                  <a:ext cx="274172" cy="274172"/>
                </a:xfrm>
                <a:prstGeom prst="ellipse">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44;p41">
                <a:extLst>
                  <a:ext uri="{FF2B5EF4-FFF2-40B4-BE49-F238E27FC236}">
                    <a16:creationId xmlns:a16="http://schemas.microsoft.com/office/drawing/2014/main" id="{08E62907-9F57-8D9D-EEDE-544C1E898B95}"/>
                  </a:ext>
                </a:extLst>
              </p:cNvPr>
              <p:cNvSpPr/>
              <p:nvPr/>
            </p:nvSpPr>
            <p:spPr>
              <a:xfrm>
                <a:off x="4447194" y="1739566"/>
                <a:ext cx="2440200" cy="2440200"/>
              </a:xfrm>
              <a:prstGeom prst="ellipse">
                <a:avLst/>
              </a:prstGeom>
              <a:solidFill>
                <a:srgbClr val="073763"/>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p41">
                <a:extLst>
                  <a:ext uri="{FF2B5EF4-FFF2-40B4-BE49-F238E27FC236}">
                    <a16:creationId xmlns:a16="http://schemas.microsoft.com/office/drawing/2014/main" id="{285F0DA8-9480-FDD1-34C9-66928B3FC5C1}"/>
                  </a:ext>
                </a:extLst>
              </p:cNvPr>
              <p:cNvSpPr/>
              <p:nvPr/>
            </p:nvSpPr>
            <p:spPr>
              <a:xfrm>
                <a:off x="3566937" y="1297853"/>
                <a:ext cx="1423800" cy="1423800"/>
              </a:xfrm>
              <a:prstGeom prst="ellipse">
                <a:avLst/>
              </a:prstGeom>
              <a:solidFill>
                <a:srgbClr val="073763"/>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49;p41">
                <a:extLst>
                  <a:ext uri="{FF2B5EF4-FFF2-40B4-BE49-F238E27FC236}">
                    <a16:creationId xmlns:a16="http://schemas.microsoft.com/office/drawing/2014/main" id="{CD92FA1F-7446-706F-6B54-0DC046E2986C}"/>
                  </a:ext>
                </a:extLst>
              </p:cNvPr>
              <p:cNvGrpSpPr/>
              <p:nvPr/>
            </p:nvGrpSpPr>
            <p:grpSpPr>
              <a:xfrm>
                <a:off x="3225753" y="2468156"/>
                <a:ext cx="3091790" cy="1892733"/>
                <a:chOff x="644203" y="3324881"/>
                <a:chExt cx="3091790" cy="1892733"/>
              </a:xfrm>
            </p:grpSpPr>
            <p:sp>
              <p:nvSpPr>
                <p:cNvPr id="51" name="Google Shape;450;p41">
                  <a:extLst>
                    <a:ext uri="{FF2B5EF4-FFF2-40B4-BE49-F238E27FC236}">
                      <a16:creationId xmlns:a16="http://schemas.microsoft.com/office/drawing/2014/main" id="{3EBB8D16-A4A7-7AD6-49EA-DA4E9C6E567C}"/>
                    </a:ext>
                  </a:extLst>
                </p:cNvPr>
                <p:cNvSpPr/>
                <p:nvPr/>
              </p:nvSpPr>
              <p:spPr>
                <a:xfrm>
                  <a:off x="644203" y="3718814"/>
                  <a:ext cx="1498800" cy="1498800"/>
                </a:xfrm>
                <a:prstGeom prst="ellipse">
                  <a:avLst/>
                </a:prstGeom>
                <a:solidFill>
                  <a:srgbClr val="002855"/>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1;p41">
                  <a:extLst>
                    <a:ext uri="{FF2B5EF4-FFF2-40B4-BE49-F238E27FC236}">
                      <a16:creationId xmlns:a16="http://schemas.microsoft.com/office/drawing/2014/main" id="{081E5027-8322-FF48-B7BB-0772B16C5DA0}"/>
                    </a:ext>
                  </a:extLst>
                </p:cNvPr>
                <p:cNvSpPr txBox="1"/>
                <p:nvPr/>
              </p:nvSpPr>
              <p:spPr>
                <a:xfrm>
                  <a:off x="2449893" y="3324881"/>
                  <a:ext cx="12861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FFFFFF"/>
                      </a:solidFill>
                      <a:latin typeface="Calibri"/>
                      <a:ea typeface="Calibri"/>
                      <a:cs typeface="Calibri"/>
                      <a:sym typeface="Calibri"/>
                    </a:rPr>
                    <a:t>Thank’s</a:t>
                  </a:r>
                  <a:endParaRPr sz="6000" b="1" dirty="0">
                    <a:solidFill>
                      <a:srgbClr val="FFFFFF"/>
                    </a:solidFill>
                    <a:latin typeface="Calibri"/>
                    <a:ea typeface="Calibri"/>
                    <a:cs typeface="Calibri"/>
                    <a:sym typeface="Calibri"/>
                  </a:endParaRPr>
                </a:p>
              </p:txBody>
            </p:sp>
          </p:grpSp>
        </p:grpSp>
        <p:sp>
          <p:nvSpPr>
            <p:cNvPr id="45" name="Google Shape;453;p41">
              <a:extLst>
                <a:ext uri="{FF2B5EF4-FFF2-40B4-BE49-F238E27FC236}">
                  <a16:creationId xmlns:a16="http://schemas.microsoft.com/office/drawing/2014/main" id="{C731CB51-0A3E-CFC0-D04F-8B008EFBD27F}"/>
                </a:ext>
              </a:extLst>
            </p:cNvPr>
            <p:cNvSpPr/>
            <p:nvPr/>
          </p:nvSpPr>
          <p:spPr>
            <a:xfrm>
              <a:off x="5963784" y="1114293"/>
              <a:ext cx="1030262" cy="1030262"/>
            </a:xfrm>
            <a:prstGeom prst="ellipse">
              <a:avLst/>
            </a:prstGeom>
            <a:solidFill>
              <a:srgbClr val="002855"/>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roup 62">
            <a:extLst>
              <a:ext uri="{FF2B5EF4-FFF2-40B4-BE49-F238E27FC236}">
                <a16:creationId xmlns:a16="http://schemas.microsoft.com/office/drawing/2014/main" id="{1AD1AB63-7122-E3BA-5883-3E0DE7AA314A}"/>
              </a:ext>
            </a:extLst>
          </p:cNvPr>
          <p:cNvGrpSpPr/>
          <p:nvPr/>
        </p:nvGrpSpPr>
        <p:grpSpPr>
          <a:xfrm>
            <a:off x="5084810" y="3961897"/>
            <a:ext cx="2599885" cy="736959"/>
            <a:chOff x="761706" y="2579053"/>
            <a:chExt cx="6250660" cy="1482644"/>
          </a:xfrm>
        </p:grpSpPr>
        <p:sp>
          <p:nvSpPr>
            <p:cNvPr id="64" name="Google Shape;135;p26">
              <a:extLst>
                <a:ext uri="{FF2B5EF4-FFF2-40B4-BE49-F238E27FC236}">
                  <a16:creationId xmlns:a16="http://schemas.microsoft.com/office/drawing/2014/main" id="{6450A23D-9023-2964-6585-8F9AB983CD2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33;p26">
              <a:extLst>
                <a:ext uri="{FF2B5EF4-FFF2-40B4-BE49-F238E27FC236}">
                  <a16:creationId xmlns:a16="http://schemas.microsoft.com/office/drawing/2014/main" id="{A52E4B73-6095-3336-207F-1C6A0848C5A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4798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Rectangle: Rounded Corners 13">
            <a:extLst>
              <a:ext uri="{FF2B5EF4-FFF2-40B4-BE49-F238E27FC236}">
                <a16:creationId xmlns:a16="http://schemas.microsoft.com/office/drawing/2014/main" id="{A07D9801-FD14-CC76-6C09-6751C720C82E}"/>
              </a:ext>
            </a:extLst>
          </p:cNvPr>
          <p:cNvSpPr/>
          <p:nvPr/>
        </p:nvSpPr>
        <p:spPr>
          <a:xfrm>
            <a:off x="869175" y="4976633"/>
            <a:ext cx="3343279" cy="406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highlight>
                  <a:srgbClr val="000000"/>
                </a:highlight>
              </a:rPr>
              <a:t>Office Products</a:t>
            </a:r>
          </a:p>
        </p:txBody>
      </p:sp>
      <p:sp>
        <p:nvSpPr>
          <p:cNvPr id="15" name="Rectangle: Rounded Corners 14">
            <a:extLst>
              <a:ext uri="{FF2B5EF4-FFF2-40B4-BE49-F238E27FC236}">
                <a16:creationId xmlns:a16="http://schemas.microsoft.com/office/drawing/2014/main" id="{176F2ADB-3DB9-9E42-7D27-DF5259672491}"/>
              </a:ext>
            </a:extLst>
          </p:cNvPr>
          <p:cNvSpPr/>
          <p:nvPr/>
        </p:nvSpPr>
        <p:spPr>
          <a:xfrm>
            <a:off x="2355053" y="5617031"/>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CDs Vinyl</a:t>
            </a:r>
          </a:p>
        </p:txBody>
      </p:sp>
      <p:sp>
        <p:nvSpPr>
          <p:cNvPr id="16" name="Google Shape;133;p26">
            <a:extLst>
              <a:ext uri="{FF2B5EF4-FFF2-40B4-BE49-F238E27FC236}">
                <a16:creationId xmlns:a16="http://schemas.microsoft.com/office/drawing/2014/main" id="{FB386D16-F902-ADF4-06DB-3809B1362B4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Oval 17">
            <a:extLst>
              <a:ext uri="{FF2B5EF4-FFF2-40B4-BE49-F238E27FC236}">
                <a16:creationId xmlns:a16="http://schemas.microsoft.com/office/drawing/2014/main" id="{CDE49ADE-C47E-DCE8-61CA-B4972449D42F}"/>
              </a:ext>
            </a:extLst>
          </p:cNvPr>
          <p:cNvSpPr/>
          <p:nvPr/>
        </p:nvSpPr>
        <p:spPr>
          <a:xfrm>
            <a:off x="106608" y="6386286"/>
            <a:ext cx="469690" cy="3294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4D39E69C-F712-4DBF-3B4D-0F6573C0862F}"/>
              </a:ext>
            </a:extLst>
          </p:cNvPr>
          <p:cNvSpPr/>
          <p:nvPr/>
        </p:nvSpPr>
        <p:spPr>
          <a:xfrm>
            <a:off x="3189444" y="6288819"/>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Web App</a:t>
            </a:r>
          </a:p>
        </p:txBody>
      </p:sp>
    </p:spTree>
    <p:extLst>
      <p:ext uri="{BB962C8B-B14F-4D97-AF65-F5344CB8AC3E}">
        <p14:creationId xmlns:p14="http://schemas.microsoft.com/office/powerpoint/2010/main" val="4179422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C25931-E1EF-5094-1D6C-9E0CABF159E6}"/>
              </a:ext>
            </a:extLst>
          </p:cNvPr>
          <p:cNvSpPr/>
          <p:nvPr/>
        </p:nvSpPr>
        <p:spPr>
          <a:xfrm>
            <a:off x="3587729" y="-1010033"/>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TABLE OF CONTENT</a:t>
            </a:r>
          </a:p>
        </p:txBody>
      </p:sp>
      <p:grpSp>
        <p:nvGrpSpPr>
          <p:cNvPr id="2" name="Group 1">
            <a:extLst>
              <a:ext uri="{FF2B5EF4-FFF2-40B4-BE49-F238E27FC236}">
                <a16:creationId xmlns:a16="http://schemas.microsoft.com/office/drawing/2014/main" id="{9A241A3A-29A3-3C41-0D5A-03DBEA12B19D}"/>
              </a:ext>
            </a:extLst>
          </p:cNvPr>
          <p:cNvGrpSpPr/>
          <p:nvPr/>
        </p:nvGrpSpPr>
        <p:grpSpPr>
          <a:xfrm>
            <a:off x="8068114" y="5603045"/>
            <a:ext cx="3990535" cy="1090246"/>
            <a:chOff x="761706" y="2579053"/>
            <a:chExt cx="6250660" cy="1482644"/>
          </a:xfrm>
        </p:grpSpPr>
        <p:sp>
          <p:nvSpPr>
            <p:cNvPr id="3" name="Google Shape;135;p26">
              <a:extLst>
                <a:ext uri="{FF2B5EF4-FFF2-40B4-BE49-F238E27FC236}">
                  <a16:creationId xmlns:a16="http://schemas.microsoft.com/office/drawing/2014/main" id="{7B2B82F2-9D6F-8008-262C-CA4CDA55A5C5}"/>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33;p26">
              <a:extLst>
                <a:ext uri="{FF2B5EF4-FFF2-40B4-BE49-F238E27FC236}">
                  <a16:creationId xmlns:a16="http://schemas.microsoft.com/office/drawing/2014/main" id="{A181F3C4-D5C5-CCAC-82F2-D19CF84157C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2009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C25931-E1EF-5094-1D6C-9E0CABF159E6}"/>
              </a:ext>
            </a:extLst>
          </p:cNvPr>
          <p:cNvSpPr/>
          <p:nvPr/>
        </p:nvSpPr>
        <p:spPr>
          <a:xfrm>
            <a:off x="3587729" y="267608"/>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TABLE OF CONTENT</a:t>
            </a:r>
          </a:p>
        </p:txBody>
      </p:sp>
      <p:grpSp>
        <p:nvGrpSpPr>
          <p:cNvPr id="2" name="Group 1">
            <a:extLst>
              <a:ext uri="{FF2B5EF4-FFF2-40B4-BE49-F238E27FC236}">
                <a16:creationId xmlns:a16="http://schemas.microsoft.com/office/drawing/2014/main" id="{9A241A3A-29A3-3C41-0D5A-03DBEA12B19D}"/>
              </a:ext>
            </a:extLst>
          </p:cNvPr>
          <p:cNvGrpSpPr/>
          <p:nvPr/>
        </p:nvGrpSpPr>
        <p:grpSpPr>
          <a:xfrm>
            <a:off x="8068114" y="5595396"/>
            <a:ext cx="3990535" cy="1090246"/>
            <a:chOff x="761706" y="2579053"/>
            <a:chExt cx="6250660" cy="1482644"/>
          </a:xfrm>
        </p:grpSpPr>
        <p:sp>
          <p:nvSpPr>
            <p:cNvPr id="3" name="Google Shape;135;p26">
              <a:extLst>
                <a:ext uri="{FF2B5EF4-FFF2-40B4-BE49-F238E27FC236}">
                  <a16:creationId xmlns:a16="http://schemas.microsoft.com/office/drawing/2014/main" id="{7B2B82F2-9D6F-8008-262C-CA4CDA55A5C5}"/>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33;p26">
              <a:extLst>
                <a:ext uri="{FF2B5EF4-FFF2-40B4-BE49-F238E27FC236}">
                  <a16:creationId xmlns:a16="http://schemas.microsoft.com/office/drawing/2014/main" id="{A181F3C4-D5C5-CCAC-82F2-D19CF84157C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 name="Google Shape;163;p27">
            <a:extLst>
              <a:ext uri="{FF2B5EF4-FFF2-40B4-BE49-F238E27FC236}">
                <a16:creationId xmlns:a16="http://schemas.microsoft.com/office/drawing/2014/main" id="{051E9DE7-D804-09AA-B2FD-6F6554C05842}"/>
              </a:ext>
            </a:extLst>
          </p:cNvPr>
          <p:cNvGrpSpPr/>
          <p:nvPr/>
        </p:nvGrpSpPr>
        <p:grpSpPr>
          <a:xfrm flipH="1">
            <a:off x="381254" y="1252023"/>
            <a:ext cx="181453" cy="5248915"/>
            <a:chOff x="4562673" y="611292"/>
            <a:chExt cx="117000" cy="3931741"/>
          </a:xfrm>
        </p:grpSpPr>
        <p:grpSp>
          <p:nvGrpSpPr>
            <p:cNvPr id="7" name="Google Shape;164;p27">
              <a:extLst>
                <a:ext uri="{FF2B5EF4-FFF2-40B4-BE49-F238E27FC236}">
                  <a16:creationId xmlns:a16="http://schemas.microsoft.com/office/drawing/2014/main" id="{223F6757-490A-D09E-60DB-03F475253E15}"/>
                </a:ext>
              </a:extLst>
            </p:cNvPr>
            <p:cNvGrpSpPr/>
            <p:nvPr/>
          </p:nvGrpSpPr>
          <p:grpSpPr>
            <a:xfrm>
              <a:off x="4562673" y="611292"/>
              <a:ext cx="116972" cy="3931741"/>
              <a:chOff x="5198868" y="938018"/>
              <a:chExt cx="155963" cy="5242322"/>
            </a:xfrm>
          </p:grpSpPr>
          <p:cxnSp>
            <p:nvCxnSpPr>
              <p:cNvPr id="9" name="Google Shape;165;p27">
                <a:extLst>
                  <a:ext uri="{FF2B5EF4-FFF2-40B4-BE49-F238E27FC236}">
                    <a16:creationId xmlns:a16="http://schemas.microsoft.com/office/drawing/2014/main" id="{04AD3475-1DEA-1B2E-9309-D1A3E46D02B5}"/>
                  </a:ext>
                </a:extLst>
              </p:cNvPr>
              <p:cNvCxnSpPr/>
              <p:nvPr/>
            </p:nvCxnSpPr>
            <p:spPr>
              <a:xfrm>
                <a:off x="5276830" y="1015540"/>
                <a:ext cx="2400" cy="5164800"/>
              </a:xfrm>
              <a:prstGeom prst="straightConnector1">
                <a:avLst/>
              </a:prstGeom>
              <a:noFill/>
              <a:ln w="38100" cap="rnd" cmpd="sng">
                <a:solidFill>
                  <a:schemeClr val="tx1"/>
                </a:solidFill>
                <a:prstDash val="dot"/>
                <a:miter lim="800000"/>
                <a:headEnd type="none" w="sm" len="sm"/>
                <a:tailEnd type="none" w="sm" len="sm"/>
              </a:ln>
            </p:spPr>
          </p:cxnSp>
          <p:sp>
            <p:nvSpPr>
              <p:cNvPr id="10" name="Google Shape;167;p27">
                <a:extLst>
                  <a:ext uri="{FF2B5EF4-FFF2-40B4-BE49-F238E27FC236}">
                    <a16:creationId xmlns:a16="http://schemas.microsoft.com/office/drawing/2014/main" id="{B0264C40-3819-BD07-E687-E2905341395B}"/>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 name="Google Shape;168;p27">
                <a:extLst>
                  <a:ext uri="{FF2B5EF4-FFF2-40B4-BE49-F238E27FC236}">
                    <a16:creationId xmlns:a16="http://schemas.microsoft.com/office/drawing/2014/main" id="{CB6CB3B2-74AB-2670-C0AA-17FDD62B0F8C}"/>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 name="Google Shape;169;p27">
                <a:extLst>
                  <a:ext uri="{FF2B5EF4-FFF2-40B4-BE49-F238E27FC236}">
                    <a16:creationId xmlns:a16="http://schemas.microsoft.com/office/drawing/2014/main" id="{EEB02E04-F12F-319F-5D63-C1569B9D23A0}"/>
                  </a:ext>
                </a:extLst>
              </p:cNvPr>
              <p:cNvSpPr/>
              <p:nvPr/>
            </p:nvSpPr>
            <p:spPr>
              <a:xfrm>
                <a:off x="5198868" y="2191152"/>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 name="Google Shape;170;p27">
                <a:extLst>
                  <a:ext uri="{FF2B5EF4-FFF2-40B4-BE49-F238E27FC236}">
                    <a16:creationId xmlns:a16="http://schemas.microsoft.com/office/drawing/2014/main" id="{4011E07F-B0BF-DA23-23DF-CB44B33734BF}"/>
                  </a:ext>
                </a:extLst>
              </p:cNvPr>
              <p:cNvSpPr/>
              <p:nvPr/>
            </p:nvSpPr>
            <p:spPr>
              <a:xfrm>
                <a:off x="5198868" y="2846291"/>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 name="Google Shape;171;p27">
                <a:extLst>
                  <a:ext uri="{FF2B5EF4-FFF2-40B4-BE49-F238E27FC236}">
                    <a16:creationId xmlns:a16="http://schemas.microsoft.com/office/drawing/2014/main" id="{B5CE0CCD-4DA7-E89B-12E7-021259F47246}"/>
                  </a:ext>
                </a:extLst>
              </p:cNvPr>
              <p:cNvSpPr/>
              <p:nvPr/>
            </p:nvSpPr>
            <p:spPr>
              <a:xfrm>
                <a:off x="5198868" y="3480003"/>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 name="Google Shape;172;p27">
                <a:extLst>
                  <a:ext uri="{FF2B5EF4-FFF2-40B4-BE49-F238E27FC236}">
                    <a16:creationId xmlns:a16="http://schemas.microsoft.com/office/drawing/2014/main" id="{B1D2FFF2-3A28-4548-47A8-2B57204CDE29}"/>
                  </a:ext>
                </a:extLst>
              </p:cNvPr>
              <p:cNvSpPr/>
              <p:nvPr/>
            </p:nvSpPr>
            <p:spPr>
              <a:xfrm>
                <a:off x="5198868" y="41137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 name="Google Shape;173;p27">
                <a:extLst>
                  <a:ext uri="{FF2B5EF4-FFF2-40B4-BE49-F238E27FC236}">
                    <a16:creationId xmlns:a16="http://schemas.microsoft.com/office/drawing/2014/main" id="{B2D36894-D3E6-C7D6-B06E-BF45636194C7}"/>
                  </a:ext>
                </a:extLst>
              </p:cNvPr>
              <p:cNvSpPr/>
              <p:nvPr/>
            </p:nvSpPr>
            <p:spPr>
              <a:xfrm>
                <a:off x="5198868" y="4749810"/>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 name="Google Shape;174;p27">
                <a:extLst>
                  <a:ext uri="{FF2B5EF4-FFF2-40B4-BE49-F238E27FC236}">
                    <a16:creationId xmlns:a16="http://schemas.microsoft.com/office/drawing/2014/main" id="{969C4B32-713A-2CFC-B3FE-EA252469C492}"/>
                  </a:ext>
                </a:extLst>
              </p:cNvPr>
              <p:cNvSpPr/>
              <p:nvPr/>
            </p:nvSpPr>
            <p:spPr>
              <a:xfrm>
                <a:off x="5198868" y="5385903"/>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8" name="Google Shape;175;p27">
              <a:extLst>
                <a:ext uri="{FF2B5EF4-FFF2-40B4-BE49-F238E27FC236}">
                  <a16:creationId xmlns:a16="http://schemas.microsoft.com/office/drawing/2014/main" id="{12AA3973-97DE-091F-3C6D-69DDA867AA2F}"/>
                </a:ext>
              </a:extLst>
            </p:cNvPr>
            <p:cNvSpPr/>
            <p:nvPr/>
          </p:nvSpPr>
          <p:spPr>
            <a:xfrm>
              <a:off x="4562673" y="4404406"/>
              <a:ext cx="117000" cy="11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7" name="Google Shape;143;p27">
            <a:extLst>
              <a:ext uri="{FF2B5EF4-FFF2-40B4-BE49-F238E27FC236}">
                <a16:creationId xmlns:a16="http://schemas.microsoft.com/office/drawing/2014/main" id="{4C6B9F65-4A46-0F9F-100E-E7B14B0B5C00}"/>
              </a:ext>
            </a:extLst>
          </p:cNvPr>
          <p:cNvSpPr txBox="1"/>
          <p:nvPr/>
        </p:nvSpPr>
        <p:spPr>
          <a:xfrm>
            <a:off x="857789" y="1174999"/>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Team Introduction</a:t>
            </a:r>
            <a:endParaRPr sz="1400" dirty="0">
              <a:latin typeface="Fira Sans Medium"/>
              <a:ea typeface="Fira Sans Medium"/>
              <a:cs typeface="Fira Sans Medium"/>
              <a:sym typeface="Fira Sans Medium"/>
            </a:endParaRPr>
          </a:p>
        </p:txBody>
      </p:sp>
      <p:sp>
        <p:nvSpPr>
          <p:cNvPr id="28" name="Google Shape;144;p27">
            <a:extLst>
              <a:ext uri="{FF2B5EF4-FFF2-40B4-BE49-F238E27FC236}">
                <a16:creationId xmlns:a16="http://schemas.microsoft.com/office/drawing/2014/main" id="{A0BCF878-C393-8589-CCA4-8B59AA74A5D8}"/>
              </a:ext>
            </a:extLst>
          </p:cNvPr>
          <p:cNvSpPr txBox="1"/>
          <p:nvPr/>
        </p:nvSpPr>
        <p:spPr>
          <a:xfrm>
            <a:off x="873029" y="1799482"/>
            <a:ext cx="27147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Project  Statement / Objective</a:t>
            </a:r>
            <a:endParaRPr sz="1400" dirty="0">
              <a:latin typeface="Fira Sans Medium"/>
              <a:ea typeface="Fira Sans Medium"/>
              <a:cs typeface="Fira Sans Medium"/>
              <a:sym typeface="Fira Sans Medium"/>
            </a:endParaRPr>
          </a:p>
        </p:txBody>
      </p:sp>
      <p:sp>
        <p:nvSpPr>
          <p:cNvPr id="29" name="Google Shape;145;p27">
            <a:extLst>
              <a:ext uri="{FF2B5EF4-FFF2-40B4-BE49-F238E27FC236}">
                <a16:creationId xmlns:a16="http://schemas.microsoft.com/office/drawing/2014/main" id="{DBBC2026-F736-9B43-03D6-3992B76516F9}"/>
              </a:ext>
            </a:extLst>
          </p:cNvPr>
          <p:cNvSpPr txBox="1"/>
          <p:nvPr/>
        </p:nvSpPr>
        <p:spPr>
          <a:xfrm>
            <a:off x="885925" y="2460744"/>
            <a:ext cx="24168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Problem Solution</a:t>
            </a:r>
            <a:endParaRPr sz="1400" dirty="0">
              <a:latin typeface="Fira Sans Medium"/>
              <a:ea typeface="Fira Sans Medium"/>
              <a:cs typeface="Fira Sans Medium"/>
              <a:sym typeface="Fira Sans Medium"/>
            </a:endParaRPr>
          </a:p>
        </p:txBody>
      </p:sp>
      <p:sp>
        <p:nvSpPr>
          <p:cNvPr id="30" name="Google Shape;146;p27">
            <a:extLst>
              <a:ext uri="{FF2B5EF4-FFF2-40B4-BE49-F238E27FC236}">
                <a16:creationId xmlns:a16="http://schemas.microsoft.com/office/drawing/2014/main" id="{91B065E9-4CA0-6DF3-6768-E16B0F294AEE}"/>
              </a:ext>
            </a:extLst>
          </p:cNvPr>
          <p:cNvSpPr txBox="1"/>
          <p:nvPr/>
        </p:nvSpPr>
        <p:spPr>
          <a:xfrm>
            <a:off x="857789" y="3044295"/>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Over View of Dataset</a:t>
            </a:r>
            <a:endParaRPr sz="1400" dirty="0">
              <a:latin typeface="Fira Sans Medium"/>
              <a:ea typeface="Fira Sans Medium"/>
              <a:cs typeface="Fira Sans Medium"/>
              <a:sym typeface="Fira Sans Medium"/>
            </a:endParaRPr>
          </a:p>
        </p:txBody>
      </p:sp>
      <p:sp>
        <p:nvSpPr>
          <p:cNvPr id="31" name="Google Shape;147;p27">
            <a:extLst>
              <a:ext uri="{FF2B5EF4-FFF2-40B4-BE49-F238E27FC236}">
                <a16:creationId xmlns:a16="http://schemas.microsoft.com/office/drawing/2014/main" id="{D3594E82-D210-C9A3-A1CE-A8C553BA61C0}"/>
              </a:ext>
            </a:extLst>
          </p:cNvPr>
          <p:cNvSpPr txBox="1"/>
          <p:nvPr/>
        </p:nvSpPr>
        <p:spPr>
          <a:xfrm>
            <a:off x="857789" y="3642562"/>
            <a:ext cx="26481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Sentiment Analysis</a:t>
            </a:r>
            <a:endParaRPr sz="1400" dirty="0">
              <a:latin typeface="Fira Sans Medium"/>
              <a:ea typeface="Fira Sans Medium"/>
              <a:cs typeface="Fira Sans Medium"/>
              <a:sym typeface="Fira Sans Medium"/>
            </a:endParaRPr>
          </a:p>
        </p:txBody>
      </p:sp>
      <p:sp>
        <p:nvSpPr>
          <p:cNvPr id="32" name="Google Shape;148;p27">
            <a:extLst>
              <a:ext uri="{FF2B5EF4-FFF2-40B4-BE49-F238E27FC236}">
                <a16:creationId xmlns:a16="http://schemas.microsoft.com/office/drawing/2014/main" id="{D0041EC8-3B9F-78CE-92D2-BD2A55672D7F}"/>
              </a:ext>
            </a:extLst>
          </p:cNvPr>
          <p:cNvSpPr txBox="1"/>
          <p:nvPr/>
        </p:nvSpPr>
        <p:spPr>
          <a:xfrm>
            <a:off x="857789" y="4887375"/>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Sentiment Forecast</a:t>
            </a:r>
            <a:endParaRPr sz="1400" dirty="0">
              <a:latin typeface="Fira Sans Medium"/>
              <a:ea typeface="Fira Sans Medium"/>
              <a:cs typeface="Fira Sans Medium"/>
              <a:sym typeface="Fira Sans Medium"/>
            </a:endParaRPr>
          </a:p>
        </p:txBody>
      </p:sp>
      <p:sp>
        <p:nvSpPr>
          <p:cNvPr id="33" name="Google Shape;149;p27">
            <a:extLst>
              <a:ext uri="{FF2B5EF4-FFF2-40B4-BE49-F238E27FC236}">
                <a16:creationId xmlns:a16="http://schemas.microsoft.com/office/drawing/2014/main" id="{5AF02AE5-3CAF-ECFC-A65A-29E6632C58C1}"/>
              </a:ext>
            </a:extLst>
          </p:cNvPr>
          <p:cNvSpPr txBox="1"/>
          <p:nvPr/>
        </p:nvSpPr>
        <p:spPr>
          <a:xfrm>
            <a:off x="5568739" y="1799482"/>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Business Conclusion</a:t>
            </a:r>
            <a:endParaRPr sz="1400" dirty="0">
              <a:latin typeface="Fira Sans Medium"/>
              <a:ea typeface="Fira Sans Medium"/>
              <a:cs typeface="Fira Sans Medium"/>
              <a:sym typeface="Fira Sans Medium"/>
            </a:endParaRPr>
          </a:p>
        </p:txBody>
      </p:sp>
      <p:sp>
        <p:nvSpPr>
          <p:cNvPr id="34" name="Google Shape;150;p27">
            <a:extLst>
              <a:ext uri="{FF2B5EF4-FFF2-40B4-BE49-F238E27FC236}">
                <a16:creationId xmlns:a16="http://schemas.microsoft.com/office/drawing/2014/main" id="{331849E0-7A46-6565-7D94-47A565ECD96D}"/>
              </a:ext>
            </a:extLst>
          </p:cNvPr>
          <p:cNvSpPr txBox="1"/>
          <p:nvPr/>
        </p:nvSpPr>
        <p:spPr>
          <a:xfrm>
            <a:off x="857789" y="5595396"/>
            <a:ext cx="25122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Classification Model</a:t>
            </a:r>
            <a:endParaRPr sz="1400" dirty="0">
              <a:latin typeface="Fira Sans Medium"/>
              <a:ea typeface="Fira Sans Medium"/>
              <a:cs typeface="Fira Sans Medium"/>
              <a:sym typeface="Fira Sans Medium"/>
            </a:endParaRPr>
          </a:p>
        </p:txBody>
      </p:sp>
      <p:sp>
        <p:nvSpPr>
          <p:cNvPr id="35" name="Google Shape;162;p27">
            <a:extLst>
              <a:ext uri="{FF2B5EF4-FFF2-40B4-BE49-F238E27FC236}">
                <a16:creationId xmlns:a16="http://schemas.microsoft.com/office/drawing/2014/main" id="{FC61447F-A40F-7932-4BA5-91E57D5A2292}"/>
              </a:ext>
            </a:extLst>
          </p:cNvPr>
          <p:cNvSpPr txBox="1"/>
          <p:nvPr/>
        </p:nvSpPr>
        <p:spPr>
          <a:xfrm>
            <a:off x="857789" y="4277074"/>
            <a:ext cx="27147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Time series Analysis</a:t>
            </a:r>
            <a:endParaRPr sz="1200" dirty="0">
              <a:latin typeface="Fira Sans Medium"/>
              <a:ea typeface="Fira Sans Medium"/>
              <a:cs typeface="Fira Sans Medium"/>
              <a:sym typeface="Fira Sans Medium"/>
            </a:endParaRPr>
          </a:p>
        </p:txBody>
      </p:sp>
      <p:sp>
        <p:nvSpPr>
          <p:cNvPr id="36" name="Google Shape;150;p27">
            <a:extLst>
              <a:ext uri="{FF2B5EF4-FFF2-40B4-BE49-F238E27FC236}">
                <a16:creationId xmlns:a16="http://schemas.microsoft.com/office/drawing/2014/main" id="{1FB97F3E-EACC-C361-7BC4-B958B7226550}"/>
              </a:ext>
            </a:extLst>
          </p:cNvPr>
          <p:cNvSpPr txBox="1"/>
          <p:nvPr/>
        </p:nvSpPr>
        <p:spPr>
          <a:xfrm>
            <a:off x="5568739" y="1174257"/>
            <a:ext cx="25122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Challenges faced  and Approch</a:t>
            </a:r>
            <a:endParaRPr sz="1400" dirty="0">
              <a:latin typeface="Fira Sans Medium"/>
              <a:ea typeface="Fira Sans Medium"/>
              <a:cs typeface="Fira Sans Medium"/>
              <a:sym typeface="Fira Sans Medium"/>
            </a:endParaRPr>
          </a:p>
        </p:txBody>
      </p:sp>
      <p:sp>
        <p:nvSpPr>
          <p:cNvPr id="37" name="Google Shape;150;p27">
            <a:extLst>
              <a:ext uri="{FF2B5EF4-FFF2-40B4-BE49-F238E27FC236}">
                <a16:creationId xmlns:a16="http://schemas.microsoft.com/office/drawing/2014/main" id="{6B215860-4307-426D-87E5-2E014FE27DF2}"/>
              </a:ext>
            </a:extLst>
          </p:cNvPr>
          <p:cNvSpPr txBox="1"/>
          <p:nvPr/>
        </p:nvSpPr>
        <p:spPr>
          <a:xfrm>
            <a:off x="873029" y="6233299"/>
            <a:ext cx="4310398"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App on Sentiment Analysis and Product recommender</a:t>
            </a:r>
            <a:endParaRPr sz="1400" dirty="0">
              <a:latin typeface="Fira Sans Medium"/>
              <a:ea typeface="Fira Sans Medium"/>
              <a:cs typeface="Fira Sans Medium"/>
              <a:sym typeface="Fira Sans Medium"/>
            </a:endParaRPr>
          </a:p>
        </p:txBody>
      </p:sp>
      <p:grpSp>
        <p:nvGrpSpPr>
          <p:cNvPr id="39" name="Google Shape;164;p27">
            <a:extLst>
              <a:ext uri="{FF2B5EF4-FFF2-40B4-BE49-F238E27FC236}">
                <a16:creationId xmlns:a16="http://schemas.microsoft.com/office/drawing/2014/main" id="{99FA88C3-434C-EBA6-C9CC-9A016732087E}"/>
              </a:ext>
            </a:extLst>
          </p:cNvPr>
          <p:cNvGrpSpPr/>
          <p:nvPr/>
        </p:nvGrpSpPr>
        <p:grpSpPr>
          <a:xfrm flipH="1">
            <a:off x="5260832" y="1284807"/>
            <a:ext cx="181410" cy="783514"/>
            <a:chOff x="5198868" y="938018"/>
            <a:chExt cx="155963" cy="782530"/>
          </a:xfrm>
        </p:grpSpPr>
        <p:cxnSp>
          <p:nvCxnSpPr>
            <p:cNvPr id="41" name="Google Shape;165;p27">
              <a:extLst>
                <a:ext uri="{FF2B5EF4-FFF2-40B4-BE49-F238E27FC236}">
                  <a16:creationId xmlns:a16="http://schemas.microsoft.com/office/drawing/2014/main" id="{299F7FDF-E2CC-548D-A472-9D1AB40B6588}"/>
                </a:ext>
              </a:extLst>
            </p:cNvPr>
            <p:cNvCxnSpPr>
              <a:cxnSpLocks/>
              <a:endCxn id="43" idx="4"/>
            </p:cNvCxnSpPr>
            <p:nvPr/>
          </p:nvCxnSpPr>
          <p:spPr>
            <a:xfrm>
              <a:off x="5276831" y="1015540"/>
              <a:ext cx="19" cy="705008"/>
            </a:xfrm>
            <a:prstGeom prst="straightConnector1">
              <a:avLst/>
            </a:prstGeom>
            <a:noFill/>
            <a:ln w="38100" cap="rnd" cmpd="sng">
              <a:solidFill>
                <a:schemeClr val="tx1"/>
              </a:solidFill>
              <a:prstDash val="dot"/>
              <a:miter lim="800000"/>
              <a:headEnd type="none" w="sm" len="sm"/>
              <a:tailEnd type="none" w="sm" len="sm"/>
            </a:ln>
          </p:spPr>
        </p:cxnSp>
        <p:sp>
          <p:nvSpPr>
            <p:cNvPr id="42" name="Google Shape;167;p27">
              <a:extLst>
                <a:ext uri="{FF2B5EF4-FFF2-40B4-BE49-F238E27FC236}">
                  <a16:creationId xmlns:a16="http://schemas.microsoft.com/office/drawing/2014/main" id="{948BB891-B284-F5C2-E0B6-03399B7C81D2}"/>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 name="Google Shape;168;p27">
              <a:extLst>
                <a:ext uri="{FF2B5EF4-FFF2-40B4-BE49-F238E27FC236}">
                  <a16:creationId xmlns:a16="http://schemas.microsoft.com/office/drawing/2014/main" id="{A1C9E3AC-C360-0C4B-FD85-EF572ED13E19}"/>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9" name="Oval 18">
            <a:extLst>
              <a:ext uri="{FF2B5EF4-FFF2-40B4-BE49-F238E27FC236}">
                <a16:creationId xmlns:a16="http://schemas.microsoft.com/office/drawing/2014/main" id="{DDB91896-D063-108C-F53E-0B1C242C9DAB}"/>
              </a:ext>
            </a:extLst>
          </p:cNvPr>
          <p:cNvSpPr/>
          <p:nvPr/>
        </p:nvSpPr>
        <p:spPr>
          <a:xfrm>
            <a:off x="93017" y="37279"/>
            <a:ext cx="469690" cy="3486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grpSp>
        <p:nvGrpSpPr>
          <p:cNvPr id="18" name="Google Shape;164;p27">
            <a:extLst>
              <a:ext uri="{FF2B5EF4-FFF2-40B4-BE49-F238E27FC236}">
                <a16:creationId xmlns:a16="http://schemas.microsoft.com/office/drawing/2014/main" id="{0B419AAD-774B-09FF-9B4C-2E7F350E7FA6}"/>
              </a:ext>
            </a:extLst>
          </p:cNvPr>
          <p:cNvGrpSpPr/>
          <p:nvPr/>
        </p:nvGrpSpPr>
        <p:grpSpPr>
          <a:xfrm flipH="1">
            <a:off x="5260831" y="1912162"/>
            <a:ext cx="181410" cy="783514"/>
            <a:chOff x="5198868" y="938018"/>
            <a:chExt cx="155963" cy="782530"/>
          </a:xfrm>
        </p:grpSpPr>
        <p:cxnSp>
          <p:nvCxnSpPr>
            <p:cNvPr id="20" name="Google Shape;165;p27">
              <a:extLst>
                <a:ext uri="{FF2B5EF4-FFF2-40B4-BE49-F238E27FC236}">
                  <a16:creationId xmlns:a16="http://schemas.microsoft.com/office/drawing/2014/main" id="{C967FDE4-ECA0-F2A9-A511-E549C522F0EA}"/>
                </a:ext>
              </a:extLst>
            </p:cNvPr>
            <p:cNvCxnSpPr>
              <a:cxnSpLocks/>
              <a:endCxn id="22" idx="4"/>
            </p:cNvCxnSpPr>
            <p:nvPr/>
          </p:nvCxnSpPr>
          <p:spPr>
            <a:xfrm>
              <a:off x="5276831" y="1015540"/>
              <a:ext cx="19" cy="705008"/>
            </a:xfrm>
            <a:prstGeom prst="straightConnector1">
              <a:avLst/>
            </a:prstGeom>
            <a:noFill/>
            <a:ln w="38100" cap="rnd" cmpd="sng">
              <a:solidFill>
                <a:schemeClr val="tx1"/>
              </a:solidFill>
              <a:prstDash val="dot"/>
              <a:miter lim="800000"/>
              <a:headEnd type="none" w="sm" len="sm"/>
              <a:tailEnd type="none" w="sm" len="sm"/>
            </a:ln>
          </p:spPr>
        </p:cxnSp>
        <p:sp>
          <p:nvSpPr>
            <p:cNvPr id="21" name="Google Shape;167;p27">
              <a:extLst>
                <a:ext uri="{FF2B5EF4-FFF2-40B4-BE49-F238E27FC236}">
                  <a16:creationId xmlns:a16="http://schemas.microsoft.com/office/drawing/2014/main" id="{FEF6AE12-531E-97E5-BBE9-541689A5F6C3}"/>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 name="Google Shape;168;p27">
              <a:extLst>
                <a:ext uri="{FF2B5EF4-FFF2-40B4-BE49-F238E27FC236}">
                  <a16:creationId xmlns:a16="http://schemas.microsoft.com/office/drawing/2014/main" id="{C6653B17-07EE-4B72-81AB-9246BB265581}"/>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3" name="TextBox 22">
            <a:extLst>
              <a:ext uri="{FF2B5EF4-FFF2-40B4-BE49-F238E27FC236}">
                <a16:creationId xmlns:a16="http://schemas.microsoft.com/office/drawing/2014/main" id="{75821355-14DD-0DF7-5741-2A01DB6F8E76}"/>
              </a:ext>
            </a:extLst>
          </p:cNvPr>
          <p:cNvSpPr txBox="1"/>
          <p:nvPr/>
        </p:nvSpPr>
        <p:spPr>
          <a:xfrm>
            <a:off x="5568739" y="2505631"/>
            <a:ext cx="1276311" cy="276999"/>
          </a:xfrm>
          <a:prstGeom prst="rect">
            <a:avLst/>
          </a:prstGeom>
          <a:noFill/>
        </p:spPr>
        <p:txBody>
          <a:bodyPr wrap="none" rtlCol="0">
            <a:spAutoFit/>
          </a:bodyPr>
          <a:lstStyle/>
          <a:p>
            <a:r>
              <a:rPr lang="en-US" sz="1200" dirty="0">
                <a:latin typeface="Fira Sans Medium" panose="020B0603050000020004" pitchFamily="34" charset="0"/>
              </a:rPr>
              <a:t>Technical Blogs</a:t>
            </a:r>
          </a:p>
        </p:txBody>
      </p:sp>
    </p:spTree>
    <p:extLst>
      <p:ext uri="{BB962C8B-B14F-4D97-AF65-F5344CB8AC3E}">
        <p14:creationId xmlns:p14="http://schemas.microsoft.com/office/powerpoint/2010/main" val="164913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912BB8-DB73-6934-02E7-E422FA3E81FC}"/>
              </a:ext>
            </a:extLst>
          </p:cNvPr>
          <p:cNvSpPr/>
          <p:nvPr/>
        </p:nvSpPr>
        <p:spPr>
          <a:xfrm>
            <a:off x="-3352800" y="3619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F990A0-E993-B9C7-F8F7-8892D0B761AF}"/>
              </a:ext>
            </a:extLst>
          </p:cNvPr>
          <p:cNvSpPr/>
          <p:nvPr/>
        </p:nvSpPr>
        <p:spPr>
          <a:xfrm>
            <a:off x="13106400" y="44767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03099D-EFC8-4F38-5C31-A520193ECB5A}"/>
              </a:ext>
            </a:extLst>
          </p:cNvPr>
          <p:cNvSpPr/>
          <p:nvPr/>
        </p:nvSpPr>
        <p:spPr>
          <a:xfrm>
            <a:off x="-3274695" y="4791074"/>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FC813B-C8E9-3F27-8F5C-84721C2421EF}"/>
              </a:ext>
            </a:extLst>
          </p:cNvPr>
          <p:cNvSpPr/>
          <p:nvPr/>
        </p:nvSpPr>
        <p:spPr>
          <a:xfrm>
            <a:off x="13106400" y="0"/>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 person, person, store&#10;&#10;Description automatically generated">
            <a:extLst>
              <a:ext uri="{FF2B5EF4-FFF2-40B4-BE49-F238E27FC236}">
                <a16:creationId xmlns:a16="http://schemas.microsoft.com/office/drawing/2014/main" id="{A0005DCA-D11C-8435-96C3-6728BF855CDD}"/>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3352801" y="362717"/>
            <a:ext cx="2743201" cy="3409184"/>
          </a:xfrm>
          <a:prstGeom prst="rect">
            <a:avLst/>
          </a:prstGeom>
        </p:spPr>
      </p:pic>
      <p:sp>
        <p:nvSpPr>
          <p:cNvPr id="37" name="Rectangle: Rounded Corners 36">
            <a:extLst>
              <a:ext uri="{FF2B5EF4-FFF2-40B4-BE49-F238E27FC236}">
                <a16:creationId xmlns:a16="http://schemas.microsoft.com/office/drawing/2014/main" id="{E76BF39C-C3E4-78DC-5408-CDBB68CB97FD}"/>
              </a:ext>
            </a:extLst>
          </p:cNvPr>
          <p:cNvSpPr/>
          <p:nvPr/>
        </p:nvSpPr>
        <p:spPr>
          <a:xfrm>
            <a:off x="3422609" y="-799192"/>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39" name="Google Shape;135;p26">
            <a:extLst>
              <a:ext uri="{FF2B5EF4-FFF2-40B4-BE49-F238E27FC236}">
                <a16:creationId xmlns:a16="http://schemas.microsoft.com/office/drawing/2014/main" id="{B0A51725-B0D9-6E4A-A870-C90DCD245624}"/>
              </a:ext>
            </a:extLst>
          </p:cNvPr>
          <p:cNvSpPr/>
          <p:nvPr/>
        </p:nvSpPr>
        <p:spPr>
          <a:xfrm>
            <a:off x="3422609" y="7005126"/>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DC3001C8-FF96-58E3-87B6-4BE2ED1BC820}"/>
              </a:ext>
            </a:extLst>
          </p:cNvPr>
          <p:cNvSpPr/>
          <p:nvPr/>
        </p:nvSpPr>
        <p:spPr>
          <a:xfrm>
            <a:off x="7685480" y="6912513"/>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232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912BB8-DB73-6934-02E7-E422FA3E81FC}"/>
              </a:ext>
            </a:extLst>
          </p:cNvPr>
          <p:cNvSpPr/>
          <p:nvPr/>
        </p:nvSpPr>
        <p:spPr>
          <a:xfrm>
            <a:off x="-3352800" y="3619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F990A0-E993-B9C7-F8F7-8892D0B761AF}"/>
              </a:ext>
            </a:extLst>
          </p:cNvPr>
          <p:cNvSpPr/>
          <p:nvPr/>
        </p:nvSpPr>
        <p:spPr>
          <a:xfrm>
            <a:off x="13106400" y="44767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03099D-EFC8-4F38-5C31-A520193ECB5A}"/>
              </a:ext>
            </a:extLst>
          </p:cNvPr>
          <p:cNvSpPr/>
          <p:nvPr/>
        </p:nvSpPr>
        <p:spPr>
          <a:xfrm>
            <a:off x="-3274695" y="4791074"/>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FC813B-C8E9-3F27-8F5C-84721C2421EF}"/>
              </a:ext>
            </a:extLst>
          </p:cNvPr>
          <p:cNvSpPr/>
          <p:nvPr/>
        </p:nvSpPr>
        <p:spPr>
          <a:xfrm>
            <a:off x="13106400" y="0"/>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 person, person, store&#10;&#10;Description automatically generated">
            <a:extLst>
              <a:ext uri="{FF2B5EF4-FFF2-40B4-BE49-F238E27FC236}">
                <a16:creationId xmlns:a16="http://schemas.microsoft.com/office/drawing/2014/main" id="{A0005DCA-D11C-8435-96C3-6728BF855CDD}"/>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3352801" y="362717"/>
            <a:ext cx="2743201" cy="3409184"/>
          </a:xfrm>
          <a:prstGeom prst="rect">
            <a:avLst/>
          </a:prstGeom>
        </p:spPr>
      </p:pic>
      <p:sp>
        <p:nvSpPr>
          <p:cNvPr id="37" name="Rectangle: Rounded Corners 36">
            <a:extLst>
              <a:ext uri="{FF2B5EF4-FFF2-40B4-BE49-F238E27FC236}">
                <a16:creationId xmlns:a16="http://schemas.microsoft.com/office/drawing/2014/main" id="{E76BF39C-C3E4-78DC-5408-CDBB68CB97FD}"/>
              </a:ext>
            </a:extLst>
          </p:cNvPr>
          <p:cNvSpPr/>
          <p:nvPr/>
        </p:nvSpPr>
        <p:spPr>
          <a:xfrm>
            <a:off x="3422609" y="-799192"/>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39" name="Google Shape;135;p26">
            <a:extLst>
              <a:ext uri="{FF2B5EF4-FFF2-40B4-BE49-F238E27FC236}">
                <a16:creationId xmlns:a16="http://schemas.microsoft.com/office/drawing/2014/main" id="{B0A51725-B0D9-6E4A-A870-C90DCD245624}"/>
              </a:ext>
            </a:extLst>
          </p:cNvPr>
          <p:cNvSpPr/>
          <p:nvPr/>
        </p:nvSpPr>
        <p:spPr>
          <a:xfrm>
            <a:off x="3422609" y="7005126"/>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DC3001C8-FF96-58E3-87B6-4BE2ED1BC820}"/>
              </a:ext>
            </a:extLst>
          </p:cNvPr>
          <p:cNvSpPr/>
          <p:nvPr/>
        </p:nvSpPr>
        <p:spPr>
          <a:xfrm>
            <a:off x="7685480" y="6912513"/>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ctangle: Rounded Corners 2">
            <a:extLst>
              <a:ext uri="{FF2B5EF4-FFF2-40B4-BE49-F238E27FC236}">
                <a16:creationId xmlns:a16="http://schemas.microsoft.com/office/drawing/2014/main" id="{E37D6DD7-F190-D69E-CA3F-2B972D23DE20}"/>
              </a:ext>
            </a:extLst>
          </p:cNvPr>
          <p:cNvSpPr/>
          <p:nvPr/>
        </p:nvSpPr>
        <p:spPr>
          <a:xfrm>
            <a:off x="368280" y="399666"/>
            <a:ext cx="3536064"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Objective</a:t>
            </a:r>
          </a:p>
        </p:txBody>
      </p:sp>
      <p:sp>
        <p:nvSpPr>
          <p:cNvPr id="5" name="Rectangle: Diagonal Corners Snipped 4">
            <a:extLst>
              <a:ext uri="{FF2B5EF4-FFF2-40B4-BE49-F238E27FC236}">
                <a16:creationId xmlns:a16="http://schemas.microsoft.com/office/drawing/2014/main" id="{9E2C2BE6-C8EE-9E1E-7A1C-4A2B82E8B653}"/>
              </a:ext>
            </a:extLst>
          </p:cNvPr>
          <p:cNvSpPr/>
          <p:nvPr/>
        </p:nvSpPr>
        <p:spPr>
          <a:xfrm>
            <a:off x="121096" y="1204686"/>
            <a:ext cx="11949804" cy="5397403"/>
          </a:xfrm>
          <a:prstGeom prst="snip2DiagRect">
            <a:avLst/>
          </a:prstGeom>
          <a:ln w="38100"/>
        </p:spPr>
        <p:style>
          <a:lnRef idx="3">
            <a:schemeClr val="lt1"/>
          </a:lnRef>
          <a:fillRef idx="1">
            <a:schemeClr val="dk1"/>
          </a:fillRef>
          <a:effectRef idx="1">
            <a:schemeClr val="dk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customers tend to read product reviews before buying something, and research indicates that positive reviews play a crucial role in their decision-making process.</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other words, a significant number of people rely on feedback from other customers who have already used the product to assess its quality and make a purchase.</a:t>
            </a:r>
            <a:endParaRPr lang="en-US" b="0" i="0" dirty="0">
              <a:effectLst/>
              <a:latin typeface="Söhne"/>
            </a:endParaRPr>
          </a:p>
          <a:p>
            <a:pPr marL="285750" indent="-285750" algn="just">
              <a:lnSpc>
                <a:spcPct val="150000"/>
              </a:lnSpc>
              <a:buFont typeface="Arial" panose="020B0604020202020204" pitchFamily="34" charset="0"/>
              <a:buChar char="•"/>
            </a:pPr>
            <a:r>
              <a:rPr lang="en-US" b="0" i="0" dirty="0">
                <a:effectLst/>
                <a:latin typeface="Söhne"/>
              </a:rPr>
              <a:t>The conventional way of handling Amazon product reviews, which involves manually sorting through millions of reviews, is not only slow and inefficient but also fails to reveal any meaningful patterns or trends over time. </a:t>
            </a:r>
          </a:p>
          <a:p>
            <a:pPr marL="285750" indent="-285750" algn="just">
              <a:lnSpc>
                <a:spcPct val="150000"/>
              </a:lnSpc>
              <a:buFont typeface="Arial" panose="020B0604020202020204" pitchFamily="34" charset="0"/>
              <a:buChar char="•"/>
            </a:pPr>
            <a:r>
              <a:rPr lang="en-US" b="0" i="0" dirty="0">
                <a:effectLst/>
                <a:latin typeface="Söhne"/>
              </a:rPr>
              <a:t>Additionally, it is challenging to discern customers' attitudes and opinions about a product or its delivery through this process.</a:t>
            </a:r>
          </a:p>
          <a:p>
            <a:pPr marL="285750" indent="-285750" algn="just">
              <a:lnSpc>
                <a:spcPct val="150000"/>
              </a:lnSpc>
              <a:buFont typeface="Arial" panose="020B0604020202020204" pitchFamily="34" charset="0"/>
              <a:buChar char="•"/>
            </a:pPr>
            <a:r>
              <a:rPr lang="en-US" b="0" i="0" dirty="0">
                <a:effectLst/>
                <a:latin typeface="Söhne"/>
              </a:rPr>
              <a:t> As a result, a more effective and efficient approach is needed to analyze and understand the sentiment of customers towards products</a:t>
            </a:r>
          </a:p>
          <a:p>
            <a:pPr marL="285750" indent="-285750" algn="just">
              <a:lnSpc>
                <a:spcPct val="150000"/>
              </a:lnSpc>
              <a:buFont typeface="Arial" panose="020B0604020202020204" pitchFamily="34" charset="0"/>
              <a:buChar char="•"/>
            </a:pPr>
            <a:r>
              <a:rPr lang="en-US" dirty="0">
                <a:latin typeface="Söhne"/>
              </a:rPr>
              <a:t>Difficult to analyze for the Business Holders to interpret regarding the business growth .</a:t>
            </a:r>
            <a:endParaRPr lang="en-US" dirty="0"/>
          </a:p>
          <a:p>
            <a:pPr algn="ctr"/>
            <a:endParaRPr lang="en-US" dirty="0"/>
          </a:p>
        </p:txBody>
      </p:sp>
      <p:sp>
        <p:nvSpPr>
          <p:cNvPr id="6" name="Oval 5">
            <a:extLst>
              <a:ext uri="{FF2B5EF4-FFF2-40B4-BE49-F238E27FC236}">
                <a16:creationId xmlns:a16="http://schemas.microsoft.com/office/drawing/2014/main" id="{9AFFD6E7-80D6-D680-2B68-847A3235EC06}"/>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Tree>
    <p:extLst>
      <p:ext uri="{BB962C8B-B14F-4D97-AF65-F5344CB8AC3E}">
        <p14:creationId xmlns:p14="http://schemas.microsoft.com/office/powerpoint/2010/main" val="156059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215F4F-78C0-D4B2-8FEB-F229F9972E13}"/>
              </a:ext>
            </a:extLst>
          </p:cNvPr>
          <p:cNvSpPr/>
          <p:nvPr/>
        </p:nvSpPr>
        <p:spPr>
          <a:xfrm>
            <a:off x="368279" y="399666"/>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Problem Solution &amp; Overview</a:t>
            </a:r>
          </a:p>
        </p:txBody>
      </p:sp>
      <p:sp>
        <p:nvSpPr>
          <p:cNvPr id="9" name="Rectangle: Diagonal Corners Snipped 8">
            <a:extLst>
              <a:ext uri="{FF2B5EF4-FFF2-40B4-BE49-F238E27FC236}">
                <a16:creationId xmlns:a16="http://schemas.microsoft.com/office/drawing/2014/main" id="{EBE7B113-5BB1-6AE5-7F7C-2BFB649673AB}"/>
              </a:ext>
            </a:extLst>
          </p:cNvPr>
          <p:cNvSpPr/>
          <p:nvPr/>
        </p:nvSpPr>
        <p:spPr>
          <a:xfrm>
            <a:off x="91738" y="1129487"/>
            <a:ext cx="11949804" cy="1684051"/>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just">
              <a:buFont typeface="Arial" panose="020B0604020202020204" pitchFamily="34" charset="0"/>
              <a:buChar char="•"/>
            </a:pPr>
            <a:r>
              <a:rPr lang="en-US" b="0" i="0" dirty="0">
                <a:effectLst/>
                <a:latin typeface="Söhne"/>
              </a:rPr>
              <a:t>We are leveraging sentiment analysis techniques to analyze product reviews and accurately forecast ratings based on customers' sentiments towards the products, thereby providing a professional approach to understanding customer feedback.</a:t>
            </a:r>
          </a:p>
          <a:p>
            <a:pPr marL="285750" indent="-285750" algn="just">
              <a:buFont typeface="Arial" panose="020B0604020202020204" pitchFamily="34" charset="0"/>
              <a:buChar char="•"/>
            </a:pPr>
            <a:r>
              <a:rPr lang="en-US" b="1" dirty="0">
                <a:solidFill>
                  <a:srgbClr val="FE9800"/>
                </a:solidFill>
                <a:latin typeface="Söhne"/>
              </a:rPr>
              <a:t>We Created a Web Application to help customers and Business Holders in Sentiment Analysis on Review’s</a:t>
            </a:r>
          </a:p>
          <a:p>
            <a:pPr marL="285750" indent="-285750" algn="just">
              <a:buFont typeface="Arial" panose="020B0604020202020204" pitchFamily="34" charset="0"/>
              <a:buChar char="•"/>
            </a:pPr>
            <a:r>
              <a:rPr lang="en-US" b="1" i="0" dirty="0">
                <a:solidFill>
                  <a:srgbClr val="FE9800"/>
                </a:solidFill>
                <a:effectLst/>
                <a:latin typeface="Söhne"/>
              </a:rPr>
              <a:t>We have created a web application that helps customers by providing them with recommended products</a:t>
            </a:r>
            <a:endParaRPr lang="en-US" b="1" dirty="0">
              <a:solidFill>
                <a:srgbClr val="FE9800"/>
              </a:solidFill>
            </a:endParaRPr>
          </a:p>
        </p:txBody>
      </p:sp>
      <p:sp>
        <p:nvSpPr>
          <p:cNvPr id="12" name="Rectangle 11">
            <a:extLst>
              <a:ext uri="{FF2B5EF4-FFF2-40B4-BE49-F238E27FC236}">
                <a16:creationId xmlns:a16="http://schemas.microsoft.com/office/drawing/2014/main" id="{0E836355-6DA7-723D-D2A2-F8D3269D0874}"/>
              </a:ext>
            </a:extLst>
          </p:cNvPr>
          <p:cNvSpPr/>
          <p:nvPr/>
        </p:nvSpPr>
        <p:spPr>
          <a:xfrm>
            <a:off x="6314051" y="2926081"/>
            <a:ext cx="5357272" cy="353225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b="1" i="0" dirty="0">
                <a:solidFill>
                  <a:srgbClr val="FE9800"/>
                </a:solidFill>
                <a:effectLst/>
                <a:latin typeface="Söhne"/>
              </a:rPr>
              <a:t>2.Clustering:</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Group the reviews into clusters based on the topics discussed.</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Utilize unsupervised learning algorithms such as K-means to cluster the reviews.</a:t>
            </a:r>
          </a:p>
          <a:p>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visualization techniques to identify the cluster</a:t>
            </a:r>
            <a:r>
              <a:rPr lang="en-US" dirty="0">
                <a:solidFill>
                  <a:srgbClr val="374151"/>
                </a:solidFill>
                <a:latin typeface="Söhne"/>
              </a:rPr>
              <a:t>.</a:t>
            </a:r>
            <a:endParaRPr lang="en-US" b="0" i="0" dirty="0">
              <a:solidFill>
                <a:srgbClr val="374151"/>
              </a:solidFill>
              <a:effectLst/>
              <a:latin typeface="Söhne"/>
            </a:endParaRPr>
          </a:p>
          <a:p>
            <a:pPr algn="ctr"/>
            <a:endParaRPr lang="en-US" dirty="0"/>
          </a:p>
        </p:txBody>
      </p:sp>
      <p:sp>
        <p:nvSpPr>
          <p:cNvPr id="13" name="Rectangle 12">
            <a:extLst>
              <a:ext uri="{FF2B5EF4-FFF2-40B4-BE49-F238E27FC236}">
                <a16:creationId xmlns:a16="http://schemas.microsoft.com/office/drawing/2014/main" id="{AC127A31-719C-8354-BD60-8D0F0BDC7BB7}"/>
              </a:ext>
            </a:extLst>
          </p:cNvPr>
          <p:cNvSpPr/>
          <p:nvPr/>
        </p:nvSpPr>
        <p:spPr>
          <a:xfrm>
            <a:off x="368279" y="2926080"/>
            <a:ext cx="5357272" cy="353225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buFont typeface="+mj-lt"/>
              <a:buAutoNum type="arabicPeriod"/>
            </a:pPr>
            <a:endParaRPr lang="en-US" sz="2000" b="1" i="0" dirty="0">
              <a:solidFill>
                <a:srgbClr val="FE9800"/>
              </a:solidFill>
              <a:effectLst/>
              <a:latin typeface="Söhne"/>
            </a:endParaRPr>
          </a:p>
          <a:p>
            <a:pPr algn="ctr">
              <a:buFont typeface="+mj-lt"/>
              <a:buAutoNum type="arabicPeriod"/>
            </a:pPr>
            <a:r>
              <a:rPr lang="en-US" sz="2000" b="1" i="0" dirty="0">
                <a:solidFill>
                  <a:srgbClr val="FE9800"/>
                </a:solidFill>
                <a:effectLst/>
                <a:latin typeface="Söhne"/>
              </a:rPr>
              <a:t>Sentiment Analysis:</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Natural Language Processing (NLP) techniques to perform sentiment analysis on the reviews.</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Clean the raw data by removing special characters, and unwanted symbols. Tokenize the text into individual words</a:t>
            </a:r>
            <a:r>
              <a:rPr lang="en-US" dirty="0">
                <a:solidFill>
                  <a:schemeClr val="tx1"/>
                </a:solidFill>
                <a:latin typeface="Söhne"/>
              </a:rPr>
              <a:t> and remove stop words</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Determine the overall sentiment (positive, negative, neutral) of each review.</a:t>
            </a:r>
          </a:p>
        </p:txBody>
      </p:sp>
      <p:sp>
        <p:nvSpPr>
          <p:cNvPr id="3" name="Oval 2">
            <a:extLst>
              <a:ext uri="{FF2B5EF4-FFF2-40B4-BE49-F238E27FC236}">
                <a16:creationId xmlns:a16="http://schemas.microsoft.com/office/drawing/2014/main" id="{4C3C314F-F841-9623-E624-1BCC6384A791}"/>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a:t>
            </a:r>
          </a:p>
        </p:txBody>
      </p:sp>
    </p:spTree>
    <p:extLst>
      <p:ext uri="{BB962C8B-B14F-4D97-AF65-F5344CB8AC3E}">
        <p14:creationId xmlns:p14="http://schemas.microsoft.com/office/powerpoint/2010/main" val="261570340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2781</TotalTime>
  <Words>1892</Words>
  <Application>Microsoft Office PowerPoint</Application>
  <PresentationFormat>Widescreen</PresentationFormat>
  <Paragraphs>295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Fira Sans Medium</vt:lpstr>
      <vt:lpstr>Montserrat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Nangunuri</dc:creator>
  <cp:lastModifiedBy>DEEPAK KUMAR</cp:lastModifiedBy>
  <cp:revision>49</cp:revision>
  <dcterms:created xsi:type="dcterms:W3CDTF">2023-04-03T08:43:25Z</dcterms:created>
  <dcterms:modified xsi:type="dcterms:W3CDTF">2023-06-23T14:52:15Z</dcterms:modified>
</cp:coreProperties>
</file>